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handoutMasterIdLst>
    <p:handoutMasterId r:id="rId158"/>
  </p:handoutMasterIdLst>
  <p:sldIdLst>
    <p:sldId id="390" r:id="rId3"/>
    <p:sldId id="256" r:id="rId4"/>
    <p:sldId id="257" r:id="rId5"/>
    <p:sldId id="266" r:id="rId6"/>
    <p:sldId id="258" r:id="rId7"/>
    <p:sldId id="267" r:id="rId8"/>
    <p:sldId id="268" r:id="rId9"/>
    <p:sldId id="272" r:id="rId10"/>
    <p:sldId id="259" r:id="rId11"/>
    <p:sldId id="269" r:id="rId12"/>
    <p:sldId id="270" r:id="rId13"/>
    <p:sldId id="271" r:id="rId14"/>
    <p:sldId id="284" r:id="rId15"/>
    <p:sldId id="285" r:id="rId16"/>
    <p:sldId id="260" r:id="rId17"/>
    <p:sldId id="275" r:id="rId18"/>
    <p:sldId id="276" r:id="rId19"/>
    <p:sldId id="261" r:id="rId20"/>
    <p:sldId id="274" r:id="rId21"/>
    <p:sldId id="278" r:id="rId22"/>
    <p:sldId id="279" r:id="rId23"/>
    <p:sldId id="262" r:id="rId24"/>
    <p:sldId id="277" r:id="rId25"/>
    <p:sldId id="280" r:id="rId26"/>
    <p:sldId id="273" r:id="rId27"/>
    <p:sldId id="264" r:id="rId28"/>
    <p:sldId id="281" r:id="rId29"/>
    <p:sldId id="265" r:id="rId30"/>
    <p:sldId id="283" r:id="rId31"/>
    <p:sldId id="282" r:id="rId32"/>
    <p:sldId id="286" r:id="rId33"/>
    <p:sldId id="290" r:id="rId34"/>
    <p:sldId id="289" r:id="rId35"/>
    <p:sldId id="291" r:id="rId36"/>
    <p:sldId id="319" r:id="rId37"/>
    <p:sldId id="308" r:id="rId38"/>
    <p:sldId id="310" r:id="rId39"/>
    <p:sldId id="309" r:id="rId40"/>
    <p:sldId id="312" r:id="rId41"/>
    <p:sldId id="311" r:id="rId42"/>
    <p:sldId id="314" r:id="rId43"/>
    <p:sldId id="313" r:id="rId44"/>
    <p:sldId id="315" r:id="rId45"/>
    <p:sldId id="316" r:id="rId46"/>
    <p:sldId id="317" r:id="rId47"/>
    <p:sldId id="318" r:id="rId48"/>
    <p:sldId id="321" r:id="rId49"/>
    <p:sldId id="322" r:id="rId50"/>
    <p:sldId id="323" r:id="rId51"/>
    <p:sldId id="287" r:id="rId52"/>
    <p:sldId id="353" r:id="rId53"/>
    <p:sldId id="348" r:id="rId54"/>
    <p:sldId id="352" r:id="rId55"/>
    <p:sldId id="354" r:id="rId56"/>
    <p:sldId id="355" r:id="rId57"/>
    <p:sldId id="356" r:id="rId58"/>
    <p:sldId id="357" r:id="rId59"/>
    <p:sldId id="358" r:id="rId60"/>
    <p:sldId id="360" r:id="rId61"/>
    <p:sldId id="359" r:id="rId62"/>
    <p:sldId id="361" r:id="rId63"/>
    <p:sldId id="362" r:id="rId64"/>
    <p:sldId id="363" r:id="rId65"/>
    <p:sldId id="349" r:id="rId66"/>
    <p:sldId id="288" r:id="rId67"/>
    <p:sldId id="320" r:id="rId68"/>
    <p:sldId id="324" r:id="rId69"/>
    <p:sldId id="325" r:id="rId70"/>
    <p:sldId id="326" r:id="rId71"/>
    <p:sldId id="327" r:id="rId72"/>
    <p:sldId id="328" r:id="rId74"/>
    <p:sldId id="329" r:id="rId75"/>
    <p:sldId id="332" r:id="rId76"/>
    <p:sldId id="333" r:id="rId77"/>
    <p:sldId id="334" r:id="rId78"/>
    <p:sldId id="331" r:id="rId79"/>
    <p:sldId id="335" r:id="rId80"/>
    <p:sldId id="369" r:id="rId81"/>
    <p:sldId id="580" r:id="rId82"/>
    <p:sldId id="582" r:id="rId83"/>
    <p:sldId id="583" r:id="rId84"/>
    <p:sldId id="581" r:id="rId85"/>
    <p:sldId id="584" r:id="rId86"/>
    <p:sldId id="586" r:id="rId87"/>
    <p:sldId id="585" r:id="rId88"/>
    <p:sldId id="587" r:id="rId89"/>
    <p:sldId id="588" r:id="rId90"/>
    <p:sldId id="589" r:id="rId91"/>
    <p:sldId id="590" r:id="rId92"/>
    <p:sldId id="591" r:id="rId93"/>
    <p:sldId id="592" r:id="rId94"/>
    <p:sldId id="593" r:id="rId95"/>
    <p:sldId id="594" r:id="rId96"/>
    <p:sldId id="366" r:id="rId97"/>
    <p:sldId id="520" r:id="rId98"/>
    <p:sldId id="517" r:id="rId99"/>
    <p:sldId id="523" r:id="rId100"/>
    <p:sldId id="521" r:id="rId101"/>
    <p:sldId id="524" r:id="rId102"/>
    <p:sldId id="519" r:id="rId103"/>
    <p:sldId id="522" r:id="rId104"/>
    <p:sldId id="525" r:id="rId105"/>
    <p:sldId id="526" r:id="rId106"/>
    <p:sldId id="527" r:id="rId107"/>
    <p:sldId id="367" r:id="rId108"/>
    <p:sldId id="518" r:id="rId109"/>
    <p:sldId id="595" r:id="rId110"/>
    <p:sldId id="368" r:id="rId111"/>
    <p:sldId id="528" r:id="rId112"/>
    <p:sldId id="350" r:id="rId113"/>
    <p:sldId id="351" r:id="rId114"/>
    <p:sldId id="370" r:id="rId115"/>
    <p:sldId id="371" r:id="rId116"/>
    <p:sldId id="364" r:id="rId117"/>
    <p:sldId id="372" r:id="rId118"/>
    <p:sldId id="374" r:id="rId119"/>
    <p:sldId id="373" r:id="rId120"/>
    <p:sldId id="376" r:id="rId121"/>
    <p:sldId id="375" r:id="rId122"/>
    <p:sldId id="377" r:id="rId123"/>
    <p:sldId id="378" r:id="rId124"/>
    <p:sldId id="380" r:id="rId125"/>
    <p:sldId id="379" r:id="rId126"/>
    <p:sldId id="381" r:id="rId127"/>
    <p:sldId id="383" r:id="rId128"/>
    <p:sldId id="382" r:id="rId129"/>
    <p:sldId id="387" r:id="rId130"/>
    <p:sldId id="391" r:id="rId131"/>
    <p:sldId id="392" r:id="rId132"/>
    <p:sldId id="389" r:id="rId133"/>
    <p:sldId id="393" r:id="rId134"/>
    <p:sldId id="394" r:id="rId135"/>
    <p:sldId id="395" r:id="rId136"/>
    <p:sldId id="384" r:id="rId137"/>
    <p:sldId id="385" r:id="rId138"/>
    <p:sldId id="396" r:id="rId139"/>
    <p:sldId id="397" r:id="rId140"/>
    <p:sldId id="386" r:id="rId141"/>
    <p:sldId id="398" r:id="rId142"/>
    <p:sldId id="399" r:id="rId143"/>
    <p:sldId id="365" r:id="rId144"/>
    <p:sldId id="400" r:id="rId145"/>
    <p:sldId id="401" r:id="rId146"/>
    <p:sldId id="412" r:id="rId147"/>
    <p:sldId id="402" r:id="rId148"/>
    <p:sldId id="403" r:id="rId149"/>
    <p:sldId id="408" r:id="rId150"/>
    <p:sldId id="404" r:id="rId151"/>
    <p:sldId id="405" r:id="rId152"/>
    <p:sldId id="406" r:id="rId153"/>
    <p:sldId id="407" r:id="rId154"/>
    <p:sldId id="409" r:id="rId155"/>
    <p:sldId id="410" r:id="rId156"/>
    <p:sldId id="411" r:id="rId157"/>
  </p:sldIdLst>
  <p:sldSz cx="12192000" cy="6858000" type="screen4x3"/>
  <p:notesSz cx="6858000" cy="9144000"/>
  <p:custDataLst>
    <p:tags r:id="rId1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18"/>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notesMaster" Target="notesMasters/notesMaster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2" Type="http://schemas.openxmlformats.org/officeDocument/2006/relationships/tags" Target="tags/tag342.xml"/><Relationship Id="rId161" Type="http://schemas.openxmlformats.org/officeDocument/2006/relationships/tableStyles" Target="tableStyles.xml"/><Relationship Id="rId160" Type="http://schemas.openxmlformats.org/officeDocument/2006/relationships/viewProps" Target="viewProps.xml"/><Relationship Id="rId16" Type="http://schemas.openxmlformats.org/officeDocument/2006/relationships/slide" Target="slides/slide14.xml"/><Relationship Id="rId159" Type="http://schemas.openxmlformats.org/officeDocument/2006/relationships/presProps" Target="presProps.xml"/><Relationship Id="rId158" Type="http://schemas.openxmlformats.org/officeDocument/2006/relationships/handoutMaster" Target="handoutMasters/handoutMaster1.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p:nvPr>
            <p:ph type="ftr" sz="quarter" idx="11"/>
            <p:custDataLst>
              <p:tags r:id="rId5"/>
            </p:custDataLst>
          </p:nvPr>
        </p:nvSpPr>
        <p:spPr/>
        <p:txBody>
          <a:bodyPr/>
          <a:lstStyle/>
          <a:p>
            <a:endParaRPr lang="zh-CN" altLang="en-US" dirty="0"/>
          </a:p>
        </p:txBody>
      </p:sp>
      <p:sp>
        <p:nvSpPr>
          <p:cNvPr id="18" name="灯片编号占位符 17"/>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p:nvPr>
            <p:ph type="ftr" sz="quarter" idx="11"/>
            <p:custDataLst>
              <p:tags r:id="rId3"/>
            </p:custDataLst>
          </p:nvPr>
        </p:nvSpPr>
        <p:spPr/>
        <p:txBody>
          <a:bodyPr/>
          <a:lstStyle/>
          <a:p>
            <a:endParaRPr lang="zh-CN" altLang="en-US"/>
          </a:p>
        </p:txBody>
      </p:sp>
      <p:sp>
        <p:nvSpPr>
          <p:cNvPr id="5" name="灯片编号占位符 4"/>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p:nvPr>
            <p:ph type="ftr" sz="quarter" idx="11"/>
            <p:custDataLst>
              <p:tags r:id="rId3"/>
            </p:custDataLst>
          </p:nvPr>
        </p:nvSpPr>
        <p:spPr/>
        <p:txBody>
          <a:bodyPr/>
          <a:lstStyle/>
          <a:p>
            <a:endParaRPr lang="zh-CN" altLang="en-US"/>
          </a:p>
        </p:txBody>
      </p:sp>
      <p:sp>
        <p:nvSpPr>
          <p:cNvPr id="5" name="灯片编号占位符 4"/>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p:nvPr>
            <p:ph type="ftr" sz="quarter" idx="11"/>
            <p:custDataLst>
              <p:tags r:id="rId5"/>
            </p:custDataLst>
          </p:nvPr>
        </p:nvSpPr>
        <p:spPr/>
        <p:txBody>
          <a:bodyPr/>
          <a:lstStyle/>
          <a:p>
            <a:endParaRPr lang="zh-CN" altLang="en-US"/>
          </a:p>
        </p:txBody>
      </p:sp>
      <p:sp>
        <p:nvSpPr>
          <p:cNvPr id="6" name="灯片编号占位符 5"/>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p:nvPr>
            <p:ph type="ftr" sz="quarter" idx="11"/>
            <p:custDataLst>
              <p:tags r:id="rId5"/>
            </p:custDataLst>
          </p:nvPr>
        </p:nvSpPr>
        <p:spPr/>
        <p:txBody>
          <a:bodyPr/>
          <a:lstStyle/>
          <a:p>
            <a:endParaRPr lang="zh-CN" altLang="en-US"/>
          </a:p>
        </p:txBody>
      </p:sp>
      <p:sp>
        <p:nvSpPr>
          <p:cNvPr id="6" name="灯片编号占位符 5"/>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p:nvPr>
            <p:ph type="ftr" sz="quarter" idx="11"/>
            <p:custDataLst>
              <p:tags r:id="rId6"/>
            </p:custDataLst>
          </p:nvPr>
        </p:nvSpPr>
        <p:spPr/>
        <p:txBody>
          <a:bodyPr/>
          <a:lstStyle/>
          <a:p>
            <a:endParaRPr lang="zh-CN" altLang="en-US"/>
          </a:p>
        </p:txBody>
      </p:sp>
      <p:sp>
        <p:nvSpPr>
          <p:cNvPr id="7" name="灯片编号占位符 6"/>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p:nvPr>
            <p:ph type="ftr" sz="quarter" idx="11"/>
            <p:custDataLst>
              <p:tags r:id="rId8"/>
            </p:custDataLst>
          </p:nvPr>
        </p:nvSpPr>
        <p:spPr/>
        <p:txBody>
          <a:bodyPr/>
          <a:lstStyle/>
          <a:p>
            <a:endParaRPr lang="zh-CN" altLang="en-US"/>
          </a:p>
        </p:txBody>
      </p:sp>
      <p:sp>
        <p:nvSpPr>
          <p:cNvPr id="9" name="灯片编号占位符 8"/>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p:nvPr>
            <p:ph type="ftr" sz="quarter" idx="11"/>
            <p:custDataLst>
              <p:tags r:id="rId4"/>
            </p:custDataLst>
          </p:nvPr>
        </p:nvSpPr>
        <p:spPr/>
        <p:txBody>
          <a:bodyPr/>
          <a:lstStyle/>
          <a:p>
            <a:endParaRPr lang="zh-CN" altLang="en-US"/>
          </a:p>
        </p:txBody>
      </p:sp>
      <p:sp>
        <p:nvSpPr>
          <p:cNvPr id="5" name="灯片编号占位符 4"/>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p:nvPr>
            <p:ph type="ftr" sz="quarter" idx="11"/>
            <p:custDataLst>
              <p:tags r:id="rId3"/>
            </p:custDataLst>
          </p:nvPr>
        </p:nvSpPr>
        <p:spPr/>
        <p:txBody>
          <a:bodyPr/>
          <a:lstStyle/>
          <a:p>
            <a:endParaRPr lang="zh-CN" altLang="en-US"/>
          </a:p>
        </p:txBody>
      </p:sp>
      <p:sp>
        <p:nvSpPr>
          <p:cNvPr id="4" name="灯片编号占位符 3"/>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p:nvPr>
            <p:ph type="ftr" sz="quarter" idx="11"/>
            <p:custDataLst>
              <p:tags r:id="rId5"/>
            </p:custDataLst>
          </p:nvPr>
        </p:nvSpPr>
        <p:spPr/>
        <p:txBody>
          <a:bodyPr/>
          <a:lstStyle/>
          <a:p>
            <a:endParaRPr lang="zh-CN" altLang="en-US" dirty="0"/>
          </a:p>
        </p:txBody>
      </p:sp>
      <p:sp>
        <p:nvSpPr>
          <p:cNvPr id="7" name="灯片编号占位符 6"/>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p:nvPr>
            <p:ph type="ftr" sz="quarter" idx="11"/>
            <p:custDataLst>
              <p:tags r:id="rId5"/>
            </p:custDataLst>
          </p:nvPr>
        </p:nvSpPr>
        <p:spPr/>
        <p:txBody>
          <a:bodyPr/>
          <a:lstStyle/>
          <a:p>
            <a:endParaRPr lang="zh-CN" altLang="en-US"/>
          </a:p>
        </p:txBody>
      </p:sp>
      <p:sp>
        <p:nvSpPr>
          <p:cNvPr id="6" name="灯片编号占位符 5"/>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ts val="0"/>
        </a:spcBef>
        <a:spcAft>
          <a:spcPts val="0"/>
        </a:spcAft>
        <a:buNone/>
        <a:defRPr sz="2400" b="1" i="0" u="none" strike="noStrike" kern="1200" cap="none" spc="300" normalizeH="0" baseline="0">
          <a:solidFill>
            <a:srgbClr val="262626"/>
          </a:solidFill>
          <a:uFillTx/>
          <a:latin typeface="Consolas" panose="020B0609020204030204" charset="0"/>
          <a:ea typeface="幼圆" panose="0201050906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b="0" i="0" u="none" strike="noStrike" kern="1200" cap="none" spc="150" normalizeH="0" baseline="0">
          <a:solidFill>
            <a:srgbClr val="595959"/>
          </a:solidFill>
          <a:uFillTx/>
          <a:latin typeface="Consolas" panose="020B0609020204030204" charset="0"/>
          <a:ea typeface="幼圆" panose="02010509060101010101"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pitchFamily="2" charset="2"/>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6.xml"/><Relationship Id="rId6" Type="http://schemas.openxmlformats.org/officeDocument/2006/relationships/image" Target="../media/image13.png"/><Relationship Id="rId5" Type="http://schemas.openxmlformats.org/officeDocument/2006/relationships/tags" Target="../tags/tag85.xml"/><Relationship Id="rId4" Type="http://schemas.openxmlformats.org/officeDocument/2006/relationships/image" Target="../media/image12.png"/><Relationship Id="rId3" Type="http://schemas.openxmlformats.org/officeDocument/2006/relationships/tags" Target="../tags/tag84.xml"/><Relationship Id="rId2" Type="http://schemas.openxmlformats.org/officeDocument/2006/relationships/image" Target="../media/image11.png"/><Relationship Id="rId1" Type="http://schemas.openxmlformats.org/officeDocument/2006/relationships/tags" Target="../tags/tag83.xml"/></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6.xml"/><Relationship Id="rId2" Type="http://schemas.openxmlformats.org/officeDocument/2006/relationships/image" Target="../media/image87.png"/><Relationship Id="rId1" Type="http://schemas.openxmlformats.org/officeDocument/2006/relationships/tags" Target="../tags/tag255.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7.xml"/></Relationships>
</file>

<file path=ppt/slides/_rels/slide10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60.xml"/><Relationship Id="rId4" Type="http://schemas.openxmlformats.org/officeDocument/2006/relationships/image" Target="../media/image89.png"/><Relationship Id="rId3" Type="http://schemas.openxmlformats.org/officeDocument/2006/relationships/tags" Target="../tags/tag259.xml"/><Relationship Id="rId2" Type="http://schemas.openxmlformats.org/officeDocument/2006/relationships/image" Target="../media/image88.png"/><Relationship Id="rId1" Type="http://schemas.openxmlformats.org/officeDocument/2006/relationships/tags" Target="../tags/tag258.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3.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4.xml"/></Relationships>
</file>

<file path=ppt/slides/_rels/slide10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67.xml"/><Relationship Id="rId4" Type="http://schemas.openxmlformats.org/officeDocument/2006/relationships/image" Target="../media/image91.png"/><Relationship Id="rId3" Type="http://schemas.openxmlformats.org/officeDocument/2006/relationships/tags" Target="../tags/tag266.xml"/><Relationship Id="rId2" Type="http://schemas.openxmlformats.org/officeDocument/2006/relationships/image" Target="../media/image90.png"/><Relationship Id="rId1" Type="http://schemas.openxmlformats.org/officeDocument/2006/relationships/tags" Target="../tags/tag265.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8.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9.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14.png"/><Relationship Id="rId1" Type="http://schemas.openxmlformats.org/officeDocument/2006/relationships/tags" Target="../tags/tag8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0.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2.xml"/></Relationships>
</file>

<file path=ppt/slides/_rels/slide1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75.xml"/><Relationship Id="rId4" Type="http://schemas.openxmlformats.org/officeDocument/2006/relationships/image" Target="../media/image93.png"/><Relationship Id="rId3" Type="http://schemas.openxmlformats.org/officeDocument/2006/relationships/tags" Target="../tags/tag274.xml"/><Relationship Id="rId2" Type="http://schemas.openxmlformats.org/officeDocument/2006/relationships/image" Target="../media/image92.png"/><Relationship Id="rId1" Type="http://schemas.openxmlformats.org/officeDocument/2006/relationships/tags" Target="../tags/tag273.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6.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7.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8.xml"/></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0.xml"/><Relationship Id="rId2" Type="http://schemas.openxmlformats.org/officeDocument/2006/relationships/image" Target="../media/image94.png"/><Relationship Id="rId1" Type="http://schemas.openxmlformats.org/officeDocument/2006/relationships/tags" Target="../tags/tag279.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1.xml"/></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3.xml"/><Relationship Id="rId2" Type="http://schemas.openxmlformats.org/officeDocument/2006/relationships/image" Target="../media/image95.png"/><Relationship Id="rId1" Type="http://schemas.openxmlformats.org/officeDocument/2006/relationships/tags" Target="../tags/tag28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15.png"/><Relationship Id="rId1" Type="http://schemas.openxmlformats.org/officeDocument/2006/relationships/tags" Target="../tags/tag89.xml"/></Relationships>
</file>

<file path=ppt/slides/_rels/slide1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5.xml"/><Relationship Id="rId2" Type="http://schemas.openxmlformats.org/officeDocument/2006/relationships/image" Target="../media/image96.png"/><Relationship Id="rId1" Type="http://schemas.openxmlformats.org/officeDocument/2006/relationships/tags" Target="../tags/tag284.xml"/></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7.xml"/><Relationship Id="rId2" Type="http://schemas.openxmlformats.org/officeDocument/2006/relationships/image" Target="../media/image97.png"/><Relationship Id="rId1" Type="http://schemas.openxmlformats.org/officeDocument/2006/relationships/tags" Target="../tags/tag286.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8.xml"/></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0.xml"/><Relationship Id="rId2" Type="http://schemas.openxmlformats.org/officeDocument/2006/relationships/image" Target="../media/image98.png"/><Relationship Id="rId1" Type="http://schemas.openxmlformats.org/officeDocument/2006/relationships/tags" Target="../tags/tag289.xml"/></Relationships>
</file>

<file path=ppt/slides/_rels/slide1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2.xml"/><Relationship Id="rId2" Type="http://schemas.openxmlformats.org/officeDocument/2006/relationships/image" Target="../media/image99.png"/><Relationship Id="rId1" Type="http://schemas.openxmlformats.org/officeDocument/2006/relationships/tags" Target="../tags/tag29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3.xml"/></Relationships>
</file>

<file path=ppt/slides/_rels/slide1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5.xml"/><Relationship Id="rId2" Type="http://schemas.openxmlformats.org/officeDocument/2006/relationships/image" Target="../media/image100.png"/><Relationship Id="rId1" Type="http://schemas.openxmlformats.org/officeDocument/2006/relationships/tags" Target="../tags/tag294.xml"/></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7.xml"/><Relationship Id="rId2" Type="http://schemas.openxmlformats.org/officeDocument/2006/relationships/image" Target="../media/image101.png"/><Relationship Id="rId1" Type="http://schemas.openxmlformats.org/officeDocument/2006/relationships/tags" Target="../tags/tag296.xml"/></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9.xml"/><Relationship Id="rId2" Type="http://schemas.openxmlformats.org/officeDocument/2006/relationships/image" Target="../media/image102.png"/><Relationship Id="rId1" Type="http://schemas.openxmlformats.org/officeDocument/2006/relationships/tags" Target="../tags/tag298.xml"/></Relationships>
</file>

<file path=ppt/slides/_rels/slide1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1.xml"/><Relationship Id="rId2" Type="http://schemas.openxmlformats.org/officeDocument/2006/relationships/image" Target="../media/image103.png"/><Relationship Id="rId1" Type="http://schemas.openxmlformats.org/officeDocument/2006/relationships/tags" Target="../tags/tag30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3.xml"/><Relationship Id="rId2" Type="http://schemas.openxmlformats.org/officeDocument/2006/relationships/image" Target="../media/image104.png"/><Relationship Id="rId1" Type="http://schemas.openxmlformats.org/officeDocument/2006/relationships/tags" Target="../tags/tag302.xml"/></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5.xml"/><Relationship Id="rId2" Type="http://schemas.openxmlformats.org/officeDocument/2006/relationships/image" Target="../media/image105.png"/><Relationship Id="rId1" Type="http://schemas.openxmlformats.org/officeDocument/2006/relationships/tags" Target="../tags/tag304.xm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7.xml"/><Relationship Id="rId2" Type="http://schemas.openxmlformats.org/officeDocument/2006/relationships/image" Target="../media/image106.png"/><Relationship Id="rId1" Type="http://schemas.openxmlformats.org/officeDocument/2006/relationships/tags" Target="../tags/tag306.xml"/></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9.xml"/><Relationship Id="rId2" Type="http://schemas.openxmlformats.org/officeDocument/2006/relationships/image" Target="../media/image107.png"/><Relationship Id="rId1" Type="http://schemas.openxmlformats.org/officeDocument/2006/relationships/tags" Target="../tags/tag308.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10.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1.xml"/></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13.xml"/><Relationship Id="rId2" Type="http://schemas.openxmlformats.org/officeDocument/2006/relationships/image" Target="../media/image108.png"/><Relationship Id="rId1" Type="http://schemas.openxmlformats.org/officeDocument/2006/relationships/tags" Target="../tags/tag31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5.xml"/><Relationship Id="rId1" Type="http://schemas.openxmlformats.org/officeDocument/2006/relationships/tags" Target="../tags/tag314.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16.xml"/></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18.xml"/><Relationship Id="rId2" Type="http://schemas.openxmlformats.org/officeDocument/2006/relationships/image" Target="../media/image109.png"/><Relationship Id="rId1" Type="http://schemas.openxmlformats.org/officeDocument/2006/relationships/tags" Target="../tags/tag31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9.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20.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1.xml"/></Relationships>
</file>

<file path=ppt/slides/_rels/slide1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23.xml"/><Relationship Id="rId2" Type="http://schemas.openxmlformats.org/officeDocument/2006/relationships/image" Target="../media/image110.png"/><Relationship Id="rId1" Type="http://schemas.openxmlformats.org/officeDocument/2006/relationships/tags" Target="../tags/tag32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5.xml"/><Relationship Id="rId1" Type="http://schemas.openxmlformats.org/officeDocument/2006/relationships/tags" Target="../tags/tag324.xml"/></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27.xml"/><Relationship Id="rId2" Type="http://schemas.openxmlformats.org/officeDocument/2006/relationships/image" Target="../media/image111.png"/><Relationship Id="rId1" Type="http://schemas.openxmlformats.org/officeDocument/2006/relationships/tags" Target="../tags/tag326.xml"/></Relationships>
</file>

<file path=ppt/slides/_rels/slide14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31.xml"/><Relationship Id="rId6" Type="http://schemas.openxmlformats.org/officeDocument/2006/relationships/image" Target="../media/image114.png"/><Relationship Id="rId5" Type="http://schemas.openxmlformats.org/officeDocument/2006/relationships/tags" Target="../tags/tag330.xml"/><Relationship Id="rId4" Type="http://schemas.openxmlformats.org/officeDocument/2006/relationships/image" Target="../media/image113.png"/><Relationship Id="rId3" Type="http://schemas.openxmlformats.org/officeDocument/2006/relationships/tags" Target="../tags/tag329.xml"/><Relationship Id="rId2" Type="http://schemas.openxmlformats.org/officeDocument/2006/relationships/image" Target="../media/image112.png"/><Relationship Id="rId1" Type="http://schemas.openxmlformats.org/officeDocument/2006/relationships/tags" Target="../tags/tag328.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2.xml"/></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34.xml"/><Relationship Id="rId2" Type="http://schemas.openxmlformats.org/officeDocument/2006/relationships/image" Target="../media/image115.png"/><Relationship Id="rId1" Type="http://schemas.openxmlformats.org/officeDocument/2006/relationships/tags" Target="../tags/tag333.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image" Target="../media/image15.png"/><Relationship Id="rId1" Type="http://schemas.openxmlformats.org/officeDocument/2006/relationships/tags" Target="../tags/tag93.xml"/></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37.xml"/><Relationship Id="rId2" Type="http://schemas.openxmlformats.org/officeDocument/2006/relationships/image" Target="../media/image116.png"/><Relationship Id="rId1" Type="http://schemas.openxmlformats.org/officeDocument/2006/relationships/tags" Target="../tags/tag336.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8.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9.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0.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9.xml"/><Relationship Id="rId4" Type="http://schemas.openxmlformats.org/officeDocument/2006/relationships/image" Target="../media/image17.png"/><Relationship Id="rId3" Type="http://schemas.openxmlformats.org/officeDocument/2006/relationships/tags" Target="../tags/tag98.xml"/><Relationship Id="rId2" Type="http://schemas.openxmlformats.org/officeDocument/2006/relationships/image" Target="../media/image16.png"/><Relationship Id="rId1" Type="http://schemas.openxmlformats.org/officeDocument/2006/relationships/tags" Target="../tags/tag97.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image" Target="../media/image19.png"/><Relationship Id="rId3" Type="http://schemas.openxmlformats.org/officeDocument/2006/relationships/tags" Target="../tags/tag101.xml"/><Relationship Id="rId2" Type="http://schemas.openxmlformats.org/officeDocument/2006/relationships/image" Target="../media/image18.png"/><Relationship Id="rId1" Type="http://schemas.openxmlformats.org/officeDocument/2006/relationships/tags" Target="../tags/tag10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5.xml"/><Relationship Id="rId2" Type="http://schemas.openxmlformats.org/officeDocument/2006/relationships/image" Target="../media/image20.png"/><Relationship Id="rId1" Type="http://schemas.openxmlformats.org/officeDocument/2006/relationships/tags" Target="../tags/tag10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9.xml"/><Relationship Id="rId4" Type="http://schemas.openxmlformats.org/officeDocument/2006/relationships/image" Target="../media/image22.png"/><Relationship Id="rId3" Type="http://schemas.openxmlformats.org/officeDocument/2006/relationships/tags" Target="../tags/tag108.xml"/><Relationship Id="rId2" Type="http://schemas.openxmlformats.org/officeDocument/2006/relationships/image" Target="../media/image21.png"/><Relationship Id="rId1" Type="http://schemas.openxmlformats.org/officeDocument/2006/relationships/tags" Target="../tags/tag107.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13.xml"/><Relationship Id="rId6" Type="http://schemas.openxmlformats.org/officeDocument/2006/relationships/image" Target="../media/image25.png"/><Relationship Id="rId5" Type="http://schemas.openxmlformats.org/officeDocument/2006/relationships/tags" Target="../tags/tag112.xml"/><Relationship Id="rId4" Type="http://schemas.openxmlformats.org/officeDocument/2006/relationships/image" Target="../media/image24.png"/><Relationship Id="rId3" Type="http://schemas.openxmlformats.org/officeDocument/2006/relationships/tags" Target="../tags/tag111.xml"/><Relationship Id="rId2" Type="http://schemas.openxmlformats.org/officeDocument/2006/relationships/image" Target="../media/image23.png"/><Relationship Id="rId1" Type="http://schemas.openxmlformats.org/officeDocument/2006/relationships/tags" Target="../tags/tag11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7.xml"/><Relationship Id="rId4" Type="http://schemas.openxmlformats.org/officeDocument/2006/relationships/image" Target="../media/image27.png"/><Relationship Id="rId3" Type="http://schemas.openxmlformats.org/officeDocument/2006/relationships/tags" Target="../tags/tag116.xml"/><Relationship Id="rId2" Type="http://schemas.openxmlformats.org/officeDocument/2006/relationships/image" Target="../media/image26.png"/><Relationship Id="rId1" Type="http://schemas.openxmlformats.org/officeDocument/2006/relationships/tags" Target="../tags/tag115.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0.xml"/><Relationship Id="rId4" Type="http://schemas.openxmlformats.org/officeDocument/2006/relationships/image" Target="../media/image29.png"/><Relationship Id="rId3" Type="http://schemas.openxmlformats.org/officeDocument/2006/relationships/tags" Target="../tags/tag119.xml"/><Relationship Id="rId2" Type="http://schemas.openxmlformats.org/officeDocument/2006/relationships/image" Target="../media/image28.png"/><Relationship Id="rId1" Type="http://schemas.openxmlformats.org/officeDocument/2006/relationships/tags" Target="../tags/tag1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4.xml"/><Relationship Id="rId4" Type="http://schemas.openxmlformats.org/officeDocument/2006/relationships/image" Target="../media/image31.png"/><Relationship Id="rId3" Type="http://schemas.openxmlformats.org/officeDocument/2006/relationships/tags" Target="../tags/tag123.xml"/><Relationship Id="rId2" Type="http://schemas.openxmlformats.org/officeDocument/2006/relationships/image" Target="../media/image30.png"/><Relationship Id="rId1" Type="http://schemas.openxmlformats.org/officeDocument/2006/relationships/tags" Target="../tags/tag12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7.xml"/><Relationship Id="rId2" Type="http://schemas.openxmlformats.org/officeDocument/2006/relationships/image" Target="../media/image32.png"/><Relationship Id="rId1" Type="http://schemas.openxmlformats.org/officeDocument/2006/relationships/tags" Target="../tags/tag12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3.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36.xml"/><Relationship Id="rId4" Type="http://schemas.openxmlformats.org/officeDocument/2006/relationships/image" Target="../media/image34.png"/><Relationship Id="rId3" Type="http://schemas.openxmlformats.org/officeDocument/2006/relationships/tags" Target="../tags/tag135.xml"/><Relationship Id="rId2" Type="http://schemas.openxmlformats.org/officeDocument/2006/relationships/image" Target="../media/image33.png"/><Relationship Id="rId1" Type="http://schemas.openxmlformats.org/officeDocument/2006/relationships/tags" Target="../tags/tag13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9.xml"/><Relationship Id="rId2" Type="http://schemas.openxmlformats.org/officeDocument/2006/relationships/image" Target="../media/image35.png"/><Relationship Id="rId1" Type="http://schemas.openxmlformats.org/officeDocument/2006/relationships/tags" Target="../tags/tag138.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2.xml"/><Relationship Id="rId4" Type="http://schemas.openxmlformats.org/officeDocument/2006/relationships/image" Target="../media/image37.png"/><Relationship Id="rId3" Type="http://schemas.openxmlformats.org/officeDocument/2006/relationships/tags" Target="../tags/tag141.xml"/><Relationship Id="rId2" Type="http://schemas.openxmlformats.org/officeDocument/2006/relationships/image" Target="../media/image36.png"/><Relationship Id="rId1" Type="http://schemas.openxmlformats.org/officeDocument/2006/relationships/tags" Target="../tags/tag1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5.xml"/><Relationship Id="rId4" Type="http://schemas.openxmlformats.org/officeDocument/2006/relationships/image" Target="../media/image39.png"/><Relationship Id="rId3" Type="http://schemas.openxmlformats.org/officeDocument/2006/relationships/tags" Target="../tags/tag144.xml"/><Relationship Id="rId2" Type="http://schemas.openxmlformats.org/officeDocument/2006/relationships/image" Target="../media/image38.png"/><Relationship Id="rId1" Type="http://schemas.openxmlformats.org/officeDocument/2006/relationships/tags" Target="../tags/tag14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8.xml"/><Relationship Id="rId2" Type="http://schemas.openxmlformats.org/officeDocument/2006/relationships/image" Target="../media/image40.png"/><Relationship Id="rId1" Type="http://schemas.openxmlformats.org/officeDocument/2006/relationships/tags" Target="../tags/tag147.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image" Target="../media/image41.png"/><Relationship Id="rId1" Type="http://schemas.openxmlformats.org/officeDocument/2006/relationships/tags" Target="../tags/tag14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55.xml"/><Relationship Id="rId6" Type="http://schemas.openxmlformats.org/officeDocument/2006/relationships/image" Target="../media/image44.png"/><Relationship Id="rId5" Type="http://schemas.openxmlformats.org/officeDocument/2006/relationships/tags" Target="../tags/tag154.xml"/><Relationship Id="rId4" Type="http://schemas.openxmlformats.org/officeDocument/2006/relationships/image" Target="../media/image43.png"/><Relationship Id="rId3" Type="http://schemas.openxmlformats.org/officeDocument/2006/relationships/tags" Target="../tags/tag153.xml"/><Relationship Id="rId2" Type="http://schemas.openxmlformats.org/officeDocument/2006/relationships/image" Target="../media/image42.png"/><Relationship Id="rId1" Type="http://schemas.openxmlformats.org/officeDocument/2006/relationships/tags" Target="../tags/tag152.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image" Target="../media/image46.png"/><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45.png"/><Relationship Id="rId1" Type="http://schemas.openxmlformats.org/officeDocument/2006/relationships/tags" Target="../tags/tag156.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4.xml"/><Relationship Id="rId4" Type="http://schemas.openxmlformats.org/officeDocument/2006/relationships/image" Target="../media/image48.png"/><Relationship Id="rId3" Type="http://schemas.openxmlformats.org/officeDocument/2006/relationships/tags" Target="../tags/tag163.xml"/><Relationship Id="rId2" Type="http://schemas.openxmlformats.org/officeDocument/2006/relationships/image" Target="../media/image47.png"/><Relationship Id="rId1" Type="http://schemas.openxmlformats.org/officeDocument/2006/relationships/tags" Target="../tags/tag162.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7.xml"/><Relationship Id="rId4" Type="http://schemas.openxmlformats.org/officeDocument/2006/relationships/image" Target="../media/image50.png"/><Relationship Id="rId3" Type="http://schemas.openxmlformats.org/officeDocument/2006/relationships/tags" Target="../tags/tag166.xml"/><Relationship Id="rId2" Type="http://schemas.openxmlformats.org/officeDocument/2006/relationships/image" Target="../media/image49.png"/><Relationship Id="rId1" Type="http://schemas.openxmlformats.org/officeDocument/2006/relationships/tags" Target="../tags/tag165.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9.xml"/><Relationship Id="rId2" Type="http://schemas.openxmlformats.org/officeDocument/2006/relationships/image" Target="../media/image51.png"/><Relationship Id="rId1" Type="http://schemas.openxmlformats.org/officeDocument/2006/relationships/tags" Target="../tags/tag16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3.xml"/><Relationship Id="rId2" Type="http://schemas.openxmlformats.org/officeDocument/2006/relationships/image" Target="../media/image52.png"/><Relationship Id="rId1" Type="http://schemas.openxmlformats.org/officeDocument/2006/relationships/tags" Target="../tags/tag172.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5.xml"/><Relationship Id="rId2" Type="http://schemas.openxmlformats.org/officeDocument/2006/relationships/image" Target="../media/image53.png"/><Relationship Id="rId1" Type="http://schemas.openxmlformats.org/officeDocument/2006/relationships/tags" Target="../tags/tag174.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7.xml"/><Relationship Id="rId2" Type="http://schemas.openxmlformats.org/officeDocument/2006/relationships/image" Target="../media/image54.png"/><Relationship Id="rId1" Type="http://schemas.openxmlformats.org/officeDocument/2006/relationships/tags" Target="../tags/tag176.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9.xml"/><Relationship Id="rId2" Type="http://schemas.openxmlformats.org/officeDocument/2006/relationships/image" Target="../media/image55.png"/><Relationship Id="rId1" Type="http://schemas.openxmlformats.org/officeDocument/2006/relationships/tags" Target="../tags/tag178.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1.xml"/><Relationship Id="rId2" Type="http://schemas.openxmlformats.org/officeDocument/2006/relationships/image" Target="../media/image56.png"/><Relationship Id="rId1" Type="http://schemas.openxmlformats.org/officeDocument/2006/relationships/tags" Target="../tags/tag180.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85.xml"/><Relationship Id="rId4" Type="http://schemas.openxmlformats.org/officeDocument/2006/relationships/image" Target="../media/image58.png"/><Relationship Id="rId3" Type="http://schemas.openxmlformats.org/officeDocument/2006/relationships/tags" Target="../tags/tag184.xml"/><Relationship Id="rId2" Type="http://schemas.openxmlformats.org/officeDocument/2006/relationships/image" Target="../media/image57.png"/><Relationship Id="rId1" Type="http://schemas.openxmlformats.org/officeDocument/2006/relationships/tags" Target="../tags/tag183.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7.xml"/><Relationship Id="rId2" Type="http://schemas.openxmlformats.org/officeDocument/2006/relationships/image" Target="../media/image59.png"/><Relationship Id="rId1" Type="http://schemas.openxmlformats.org/officeDocument/2006/relationships/tags" Target="../tags/tag18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2.xml"/><Relationship Id="rId6" Type="http://schemas.openxmlformats.org/officeDocument/2006/relationships/image" Target="../media/image3.png"/><Relationship Id="rId5" Type="http://schemas.openxmlformats.org/officeDocument/2006/relationships/tags" Target="../tags/tag71.xml"/><Relationship Id="rId4" Type="http://schemas.openxmlformats.org/officeDocument/2006/relationships/image" Target="../media/image2.png"/><Relationship Id="rId3" Type="http://schemas.openxmlformats.org/officeDocument/2006/relationships/tags" Target="../tags/tag70.xml"/><Relationship Id="rId2" Type="http://schemas.openxmlformats.org/officeDocument/2006/relationships/image" Target="../media/image1.png"/><Relationship Id="rId1" Type="http://schemas.openxmlformats.org/officeDocument/2006/relationships/tags" Target="../tags/tag69.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9.xml"/><Relationship Id="rId2" Type="http://schemas.openxmlformats.org/officeDocument/2006/relationships/image" Target="../media/image60.png"/><Relationship Id="rId1" Type="http://schemas.openxmlformats.org/officeDocument/2006/relationships/tags" Target="../tags/tag188.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93.xml"/><Relationship Id="rId6" Type="http://schemas.openxmlformats.org/officeDocument/2006/relationships/image" Target="../media/image63.png"/><Relationship Id="rId5" Type="http://schemas.openxmlformats.org/officeDocument/2006/relationships/tags" Target="../tags/tag192.xml"/><Relationship Id="rId4" Type="http://schemas.openxmlformats.org/officeDocument/2006/relationships/image" Target="../media/image62.png"/><Relationship Id="rId3" Type="http://schemas.openxmlformats.org/officeDocument/2006/relationships/tags" Target="../tags/tag191.xml"/><Relationship Id="rId2" Type="http://schemas.openxmlformats.org/officeDocument/2006/relationships/image" Target="../media/image61.png"/><Relationship Id="rId1" Type="http://schemas.openxmlformats.org/officeDocument/2006/relationships/tags" Target="../tags/tag19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98.xml"/><Relationship Id="rId6" Type="http://schemas.openxmlformats.org/officeDocument/2006/relationships/image" Target="../media/image66.png"/><Relationship Id="rId5" Type="http://schemas.openxmlformats.org/officeDocument/2006/relationships/tags" Target="../tags/tag197.xml"/><Relationship Id="rId4" Type="http://schemas.openxmlformats.org/officeDocument/2006/relationships/image" Target="../media/image65.png"/><Relationship Id="rId3" Type="http://schemas.openxmlformats.org/officeDocument/2006/relationships/tags" Target="../tags/tag196.xml"/><Relationship Id="rId2" Type="http://schemas.openxmlformats.org/officeDocument/2006/relationships/image" Target="../media/image64.png"/><Relationship Id="rId1" Type="http://schemas.openxmlformats.org/officeDocument/2006/relationships/tags" Target="../tags/tag19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9.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2.xml"/><Relationship Id="rId4" Type="http://schemas.openxmlformats.org/officeDocument/2006/relationships/image" Target="../media/image68.png"/><Relationship Id="rId3" Type="http://schemas.openxmlformats.org/officeDocument/2006/relationships/tags" Target="../tags/tag201.xml"/><Relationship Id="rId2" Type="http://schemas.openxmlformats.org/officeDocument/2006/relationships/image" Target="../media/image67.png"/><Relationship Id="rId1" Type="http://schemas.openxmlformats.org/officeDocument/2006/relationships/tags" Target="../tags/tag200.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5.xml"/><Relationship Id="rId2" Type="http://schemas.openxmlformats.org/officeDocument/2006/relationships/image" Target="../media/image69.png"/><Relationship Id="rId1" Type="http://schemas.openxmlformats.org/officeDocument/2006/relationships/tags" Target="../tags/tag204.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8.xml"/><Relationship Id="rId4" Type="http://schemas.openxmlformats.org/officeDocument/2006/relationships/image" Target="../media/image71.png"/><Relationship Id="rId3" Type="http://schemas.openxmlformats.org/officeDocument/2006/relationships/tags" Target="../tags/tag207.xml"/><Relationship Id="rId2" Type="http://schemas.openxmlformats.org/officeDocument/2006/relationships/image" Target="../media/image70.png"/><Relationship Id="rId1" Type="http://schemas.openxmlformats.org/officeDocument/2006/relationships/tags" Target="../tags/tag206.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4.png"/><Relationship Id="rId1" Type="http://schemas.openxmlformats.org/officeDocument/2006/relationships/tags" Target="../tags/tag7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10.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2.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4.xml"/><Relationship Id="rId2" Type="http://schemas.openxmlformats.org/officeDocument/2006/relationships/image" Target="../media/image72.png"/><Relationship Id="rId1" Type="http://schemas.openxmlformats.org/officeDocument/2006/relationships/tags" Target="../tags/tag213.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7.xml"/><Relationship Id="rId4" Type="http://schemas.openxmlformats.org/officeDocument/2006/relationships/image" Target="../media/image74.png"/><Relationship Id="rId3" Type="http://schemas.openxmlformats.org/officeDocument/2006/relationships/tags" Target="../tags/tag216.xml"/><Relationship Id="rId2" Type="http://schemas.openxmlformats.org/officeDocument/2006/relationships/image" Target="../media/image73.png"/><Relationship Id="rId1" Type="http://schemas.openxmlformats.org/officeDocument/2006/relationships/tags" Target="../tags/tag215.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8.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0.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3.xml"/><Relationship Id="rId2" Type="http://schemas.openxmlformats.org/officeDocument/2006/relationships/image" Target="../media/image75.png"/><Relationship Id="rId1" Type="http://schemas.openxmlformats.org/officeDocument/2006/relationships/tags" Target="../tags/tag22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5.png"/><Relationship Id="rId1" Type="http://schemas.openxmlformats.org/officeDocument/2006/relationships/tags" Target="../tags/tag75.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7.xml"/><Relationship Id="rId2" Type="http://schemas.openxmlformats.org/officeDocument/2006/relationships/image" Target="../media/image76.png"/><Relationship Id="rId1" Type="http://schemas.openxmlformats.org/officeDocument/2006/relationships/tags" Target="../tags/tag226.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9.xml"/><Relationship Id="rId2" Type="http://schemas.openxmlformats.org/officeDocument/2006/relationships/image" Target="../media/image77.png"/><Relationship Id="rId1" Type="http://schemas.openxmlformats.org/officeDocument/2006/relationships/tags" Target="../tags/tag228.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33.xml"/><Relationship Id="rId4" Type="http://schemas.openxmlformats.org/officeDocument/2006/relationships/image" Target="../media/image79.png"/><Relationship Id="rId3" Type="http://schemas.openxmlformats.org/officeDocument/2006/relationships/tags" Target="../tags/tag232.xml"/><Relationship Id="rId2" Type="http://schemas.openxmlformats.org/officeDocument/2006/relationships/image" Target="../media/image78.png"/><Relationship Id="rId1" Type="http://schemas.openxmlformats.org/officeDocument/2006/relationships/tags" Target="../tags/tag23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6.xml"/><Relationship Id="rId2" Type="http://schemas.openxmlformats.org/officeDocument/2006/relationships/image" Target="../media/image80.png"/><Relationship Id="rId1" Type="http://schemas.openxmlformats.org/officeDocument/2006/relationships/tags" Target="../tags/tag235.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8.xml"/><Relationship Id="rId2" Type="http://schemas.openxmlformats.org/officeDocument/2006/relationships/image" Target="../media/image81.png"/><Relationship Id="rId1" Type="http://schemas.openxmlformats.org/officeDocument/2006/relationships/tags" Target="../tags/tag23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9.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9.png"/><Relationship Id="rId7" Type="http://schemas.openxmlformats.org/officeDocument/2006/relationships/tags" Target="../tags/tag80.xml"/><Relationship Id="rId6" Type="http://schemas.openxmlformats.org/officeDocument/2006/relationships/image" Target="../media/image8.png"/><Relationship Id="rId5" Type="http://schemas.openxmlformats.org/officeDocument/2006/relationships/tags" Target="../tags/tag79.xml"/><Relationship Id="rId4" Type="http://schemas.openxmlformats.org/officeDocument/2006/relationships/image" Target="../media/image7.png"/><Relationship Id="rId3" Type="http://schemas.openxmlformats.org/officeDocument/2006/relationships/tags" Target="../tags/tag78.xml"/><Relationship Id="rId2" Type="http://schemas.openxmlformats.org/officeDocument/2006/relationships/image" Target="../media/image6.png"/><Relationship Id="rId12" Type="http://schemas.openxmlformats.org/officeDocument/2006/relationships/slideLayout" Target="../slideLayouts/slideLayout2.xml"/><Relationship Id="rId11" Type="http://schemas.openxmlformats.org/officeDocument/2006/relationships/tags" Target="../tags/tag82.xml"/><Relationship Id="rId10" Type="http://schemas.openxmlformats.org/officeDocument/2006/relationships/image" Target="../media/image10.png"/><Relationship Id="rId1" Type="http://schemas.openxmlformats.org/officeDocument/2006/relationships/tags" Target="../tags/tag77.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1.xml"/><Relationship Id="rId2" Type="http://schemas.openxmlformats.org/officeDocument/2006/relationships/image" Target="../media/image82.png"/><Relationship Id="rId1" Type="http://schemas.openxmlformats.org/officeDocument/2006/relationships/tags" Target="../tags/tag240.xml"/></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44.xml"/><Relationship Id="rId4" Type="http://schemas.openxmlformats.org/officeDocument/2006/relationships/image" Target="../media/image84.png"/><Relationship Id="rId3" Type="http://schemas.openxmlformats.org/officeDocument/2006/relationships/tags" Target="../tags/tag243.xml"/><Relationship Id="rId2" Type="http://schemas.openxmlformats.org/officeDocument/2006/relationships/image" Target="../media/image83.png"/><Relationship Id="rId1" Type="http://schemas.openxmlformats.org/officeDocument/2006/relationships/tags" Target="../tags/tag242.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6.xml"/><Relationship Id="rId2" Type="http://schemas.openxmlformats.org/officeDocument/2006/relationships/image" Target="../media/image85.png"/><Relationship Id="rId1" Type="http://schemas.openxmlformats.org/officeDocument/2006/relationships/tags" Target="../tags/tag245.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7.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8.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1.xml"/><Relationship Id="rId2" Type="http://schemas.openxmlformats.org/officeDocument/2006/relationships/image" Target="../media/image86.png"/><Relationship Id="rId1" Type="http://schemas.openxmlformats.org/officeDocument/2006/relationships/tags" Target="../tags/tag250.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学计算机重要是学思想</a:t>
            </a:r>
            <a:endParaRPr lang="zh-CN" altLang="en-US"/>
          </a:p>
        </p:txBody>
      </p:sp>
      <p:sp>
        <p:nvSpPr>
          <p:cNvPr id="3" name="副标题 2"/>
          <p:cNvSpPr/>
          <p:nvPr>
            <p:ph type="subTitle" idx="1"/>
          </p:nvPr>
        </p:nvSpPr>
        <p:spPr/>
        <p:txBody>
          <a:bodyPr>
            <a:normAutofit/>
          </a:bodyPr>
          <a:p>
            <a:r>
              <a:rPr lang="zh-CN" altLang="en-US" sz="1800"/>
              <a:t>学什么都是如此。</a:t>
            </a:r>
            <a:endParaRPr lang="zh-CN" altLang="en-US" sz="1800"/>
          </a:p>
          <a:p>
            <a:r>
              <a:rPr lang="zh-CN" altLang="en-US" sz="1800"/>
              <a:t>记得我们最初为什么开始学这个东西。（信息，语言）</a:t>
            </a:r>
            <a:endParaRPr lang="zh-CN" altLang="en-US" sz="1800"/>
          </a:p>
          <a:p>
            <a:endParaRPr lang="zh-CN" altLang="en-US" sz="180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27400" y="221050"/>
            <a:ext cx="10969200" cy="705600"/>
          </a:xfrm>
        </p:spPr>
        <p:txBody>
          <a:bodyPr/>
          <a:p>
            <a:r>
              <a:rPr lang="zh-CN" altLang="en-US"/>
              <a:t>二进制跟</a:t>
            </a:r>
            <a:r>
              <a:rPr lang="en-US" altLang="zh-CN"/>
              <a:t>10</a:t>
            </a:r>
            <a:r>
              <a:rPr lang="zh-CN" altLang="en-US"/>
              <a:t>进制同理</a:t>
            </a:r>
            <a:r>
              <a:rPr lang="en-US" altLang="zh-CN"/>
              <a:t> base=2 S={0,1}</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227330" y="1024255"/>
            <a:ext cx="7528560" cy="2005965"/>
          </a:xfrm>
          <a:prstGeom prst="rect">
            <a:avLst/>
          </a:prstGeom>
        </p:spPr>
      </p:pic>
      <p:pic>
        <p:nvPicPr>
          <p:cNvPr id="5" name="图片 4"/>
          <p:cNvPicPr>
            <a:picLocks noChangeAspect="1"/>
          </p:cNvPicPr>
          <p:nvPr>
            <p:custDataLst>
              <p:tags r:id="rId3"/>
            </p:custDataLst>
          </p:nvPr>
        </p:nvPicPr>
        <p:blipFill>
          <a:blip r:embed="rId4"/>
          <a:srcRect t="4341"/>
          <a:stretch>
            <a:fillRect/>
          </a:stretch>
        </p:blipFill>
        <p:spPr>
          <a:xfrm>
            <a:off x="133350" y="3393440"/>
            <a:ext cx="7907020" cy="193357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67335" y="5690235"/>
            <a:ext cx="8965565" cy="967740"/>
          </a:xfrm>
          <a:prstGeom prst="rect">
            <a:avLst/>
          </a:prstGeom>
        </p:spPr>
      </p:pic>
    </p:spTree>
    <p:custDataLst>
      <p:tags r:id="rId7"/>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77565" y="290265"/>
            <a:ext cx="10969200" cy="705600"/>
          </a:xfrm>
        </p:spPr>
        <p:txBody>
          <a:bodyPr/>
          <a:p>
            <a:r>
              <a:rPr lang="zh-CN" altLang="en-US"/>
              <a:t>记录数组</a:t>
            </a:r>
            <a:endParaRPr lang="zh-CN" altLang="en-US"/>
          </a:p>
        </p:txBody>
      </p:sp>
      <p:sp>
        <p:nvSpPr>
          <p:cNvPr id="3" name="内容占位符 2"/>
          <p:cNvSpPr/>
          <p:nvPr>
            <p:ph idx="1"/>
          </p:nvPr>
        </p:nvSpPr>
        <p:spPr>
          <a:xfrm>
            <a:off x="339725" y="996315"/>
            <a:ext cx="10968990" cy="4947285"/>
          </a:xfrm>
        </p:spPr>
        <p:txBody>
          <a:bodyPr>
            <a:normAutofit/>
          </a:bodyPr>
          <a:p>
            <a:r>
              <a:rPr lang="zh-CN" altLang="en-US">
                <a:latin typeface="Consolas" panose="020B0609020204030204" charset="0"/>
                <a:ea typeface="幼圆" panose="02010509060101010101" charset="-122"/>
                <a:cs typeface="Consolas" panose="020B0609020204030204" charset="0"/>
              </a:rPr>
              <a:t>数组和记录数组都表示数据项的列表。</a:t>
            </a:r>
            <a:endParaRPr lang="zh-CN" altLang="en-US">
              <a:latin typeface="Consolas" panose="020B0609020204030204" charset="0"/>
              <a:ea typeface="幼圆" panose="02010509060101010101" charset="-122"/>
              <a:cs typeface="Consolas" panose="020B0609020204030204" charset="0"/>
            </a:endParaRPr>
          </a:p>
          <a:p>
            <a:pPr lvl="1"/>
            <a:r>
              <a:rPr lang="zh-CN" altLang="en-US">
                <a:latin typeface="Consolas" panose="020B0609020204030204" charset="0"/>
                <a:ea typeface="幼圆" panose="02010509060101010101" charset="-122"/>
                <a:cs typeface="Consolas" panose="020B0609020204030204" charset="0"/>
                <a:sym typeface="+mn-ea"/>
              </a:rPr>
              <a:t>数组定义了元素的集合；</a:t>
            </a:r>
            <a:r>
              <a:rPr lang="zh-CN" altLang="en-US">
                <a:latin typeface="Consolas" panose="020B0609020204030204" charset="0"/>
                <a:ea typeface="幼圆" panose="02010509060101010101" charset="-122"/>
                <a:cs typeface="Consolas" panose="020B0609020204030204" charset="0"/>
              </a:rPr>
              <a:t>可以被看成是记录数组的一种特例，其中每个元素是只带一个域的记录。</a:t>
            </a:r>
            <a:endParaRPr lang="zh-CN" altLang="en-US">
              <a:latin typeface="Consolas" panose="020B0609020204030204" charset="0"/>
              <a:ea typeface="幼圆" panose="02010509060101010101" charset="-122"/>
              <a:cs typeface="Consolas" panose="020B0609020204030204" charset="0"/>
            </a:endParaRPr>
          </a:p>
          <a:p>
            <a:pPr lvl="1"/>
            <a:r>
              <a:rPr lang="zh-CN" altLang="en-US">
                <a:latin typeface="Consolas" panose="020B0609020204030204" charset="0"/>
                <a:ea typeface="幼圆" panose="02010509060101010101" charset="-122"/>
                <a:cs typeface="Consolas" panose="020B0609020204030204" charset="0"/>
                <a:sym typeface="+mn-ea"/>
              </a:rPr>
              <a:t>记录定义了元素可以确认的部分</a:t>
            </a:r>
            <a:r>
              <a:rPr lang="en-US" altLang="zh-CN">
                <a:latin typeface="Consolas" panose="020B0609020204030204" charset="0"/>
                <a:ea typeface="幼圆" panose="02010509060101010101" charset="-122"/>
                <a:cs typeface="Consolas" panose="020B0609020204030204" charset="0"/>
                <a:sym typeface="+mn-ea"/>
              </a:rPr>
              <a:t>/</a:t>
            </a:r>
            <a:r>
              <a:rPr lang="zh-CN" altLang="en-US">
                <a:latin typeface="Consolas" panose="020B0609020204030204" charset="0"/>
                <a:ea typeface="幼圆" panose="02010509060101010101" charset="-122"/>
                <a:cs typeface="Consolas" panose="020B0609020204030204" charset="0"/>
                <a:sym typeface="+mn-ea"/>
              </a:rPr>
              <a:t>属性。 </a:t>
            </a:r>
            <a:endParaRPr lang="zh-CN" altLang="en-US">
              <a:latin typeface="Consolas" panose="020B0609020204030204" charset="0"/>
              <a:ea typeface="幼圆" panose="02010509060101010101" charset="-122"/>
              <a:cs typeface="Consolas" panose="020B0609020204030204" charset="0"/>
              <a:sym typeface="+mn-ea"/>
            </a:endParaRPr>
          </a:p>
          <a:p>
            <a:pPr lvl="1"/>
            <a:r>
              <a:rPr lang="zh-CN" altLang="en-US">
                <a:latin typeface="Consolas" panose="020B0609020204030204" charset="0"/>
                <a:ea typeface="幼圆" panose="02010509060101010101" charset="-122"/>
                <a:cs typeface="Consolas" panose="020B0609020204030204" charset="0"/>
                <a:sym typeface="+mn-ea"/>
              </a:rPr>
              <a:t>例如，数组可以定义一个班级的学生(40位学生),而记录定义了学生不同的属性，如标识、 姓名或成绩等</a:t>
            </a:r>
            <a:endParaRPr lang="zh-CN" altLang="en-US">
              <a:latin typeface="Consolas" panose="020B0609020204030204" charset="0"/>
              <a:ea typeface="幼圆" panose="02010509060101010101" charset="-122"/>
              <a:cs typeface="Consolas" panose="020B0609020204030204" charset="0"/>
              <a:sym typeface="+mn-ea"/>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如果我们需要定义元素的集合，且同时需要定义元素的属性，那么可以使用记录数组。</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a:latin typeface="Consolas" panose="020B0609020204030204" charset="0"/>
                <a:ea typeface="幼圆" panose="02010509060101010101" charset="-122"/>
                <a:cs typeface="Consolas" panose="020B0609020204030204" charset="0"/>
                <a:sym typeface="+mn-ea"/>
              </a:rPr>
              <a:t>首先定义元素：数组的名字定义了整个结构</a:t>
            </a:r>
            <a:r>
              <a:rPr lang="en-US" altLang="zh-CN">
                <a:latin typeface="Consolas" panose="020B0609020204030204" charset="0"/>
                <a:ea typeface="幼圆" panose="02010509060101010101" charset="-122"/>
                <a:cs typeface="Consolas" panose="020B0609020204030204" charset="0"/>
                <a:sym typeface="+mn-ea"/>
              </a:rPr>
              <a:t>+</a:t>
            </a:r>
            <a:r>
              <a:rPr lang="zh-CN" altLang="en-US">
                <a:latin typeface="Consolas" panose="020B0609020204030204" charset="0"/>
                <a:ea typeface="幼圆" panose="02010509060101010101" charset="-122"/>
                <a:cs typeface="Consolas" panose="020B0609020204030204" charset="0"/>
                <a:sym typeface="+mn-ea"/>
              </a:rPr>
              <a:t>每个元素相应的索引</a:t>
            </a:r>
            <a:endParaRPr lang="zh-CN" altLang="en-US">
              <a:latin typeface="Consolas" panose="020B0609020204030204" charset="0"/>
              <a:ea typeface="幼圆" panose="02010509060101010101" charset="-122"/>
              <a:cs typeface="Consolas" panose="020B0609020204030204" charset="0"/>
              <a:sym typeface="+mn-ea"/>
            </a:endParaRPr>
          </a:p>
          <a:p>
            <a:pPr marL="685800" lvl="1"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其次定义元素的部分</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属性</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(student[3]).id</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1143000" lvl="2"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括号告诉我们索引运算符要先于点运算符</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7492365" y="153670"/>
            <a:ext cx="4000500" cy="2367915"/>
          </a:xfrm>
          <a:prstGeom prst="rect">
            <a:avLst/>
          </a:prstGeom>
        </p:spPr>
      </p:pic>
    </p:spTree>
    <p:custDataLst>
      <p:tags r:id="rId3"/>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链表</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1520" y="196920"/>
            <a:ext cx="10969200" cy="705600"/>
          </a:xfrm>
        </p:spPr>
        <p:txBody>
          <a:bodyPr/>
          <a:p>
            <a:r>
              <a:rPr lang="zh-CN" altLang="en-US"/>
              <a:t>链表的组成</a:t>
            </a:r>
            <a:endParaRPr lang="zh-CN" altLang="en-US"/>
          </a:p>
        </p:txBody>
      </p:sp>
      <p:sp>
        <p:nvSpPr>
          <p:cNvPr id="3" name="内容占位符 2"/>
          <p:cNvSpPr/>
          <p:nvPr>
            <p:ph idx="1"/>
          </p:nvPr>
        </p:nvSpPr>
        <p:spPr>
          <a:xfrm>
            <a:off x="171520" y="822380"/>
            <a:ext cx="10969200" cy="4759200"/>
          </a:xfrm>
        </p:spPr>
        <p:txBody>
          <a:bodyPr/>
          <a:p>
            <a:r>
              <a:rPr lang="zh-CN" altLang="en-US" sz="1600">
                <a:latin typeface="Consolas" panose="020B0609020204030204" charset="0"/>
                <a:ea typeface="幼圆" panose="02010509060101010101" charset="-122"/>
                <a:cs typeface="Consolas" panose="020B0609020204030204" charset="0"/>
              </a:rPr>
              <a:t>链表是一个数据的集合，每个元素</a:t>
            </a:r>
            <a:r>
              <a:rPr lang="en-US" altLang="zh-CN" sz="1600">
                <a:latin typeface="Consolas" panose="020B0609020204030204" charset="0"/>
                <a:ea typeface="幼圆" panose="02010509060101010101" charset="-122"/>
                <a:cs typeface="Consolas" panose="020B0609020204030204" charset="0"/>
              </a:rPr>
              <a:t>——</a:t>
            </a:r>
            <a:r>
              <a:rPr lang="zh-CN" altLang="en-US" sz="1600">
                <a:latin typeface="Consolas" panose="020B0609020204030204" charset="0"/>
                <a:ea typeface="幼圆" panose="02010509060101010101" charset="-122"/>
                <a:cs typeface="Consolas" panose="020B0609020204030204" charset="0"/>
              </a:rPr>
              <a:t>节点（</a:t>
            </a:r>
            <a:r>
              <a:rPr lang="en-US" altLang="zh-CN" sz="1600">
                <a:latin typeface="Consolas" panose="020B0609020204030204" charset="0"/>
                <a:ea typeface="幼圆" panose="02010509060101010101" charset="-122"/>
                <a:cs typeface="Consolas" panose="020B0609020204030204" charset="0"/>
              </a:rPr>
              <a:t>node</a:t>
            </a:r>
            <a:r>
              <a:rPr lang="zh-CN" altLang="en-US" sz="1600">
                <a:latin typeface="Consolas" panose="020B0609020204030204" charset="0"/>
                <a:ea typeface="幼圆" panose="02010509060101010101" charset="-122"/>
                <a:cs typeface="Consolas" panose="020B0609020204030204" charset="0"/>
              </a:rPr>
              <a:t>）包含两部分：数据和链</a:t>
            </a:r>
            <a:r>
              <a:rPr lang="zh-CN" altLang="en-US" sz="1600">
                <a:latin typeface="Consolas" panose="020B0609020204030204" charset="0"/>
                <a:ea typeface="幼圆" panose="02010509060101010101" charset="-122"/>
                <a:cs typeface="Consolas" panose="020B0609020204030204" charset="0"/>
                <a:sym typeface="+mn-ea"/>
              </a:rPr>
              <a:t>。</a:t>
            </a:r>
            <a:endParaRPr lang="zh-CN" altLang="en-US" sz="1600">
              <a:latin typeface="Consolas" panose="020B0609020204030204" charset="0"/>
              <a:ea typeface="幼圆" panose="02010509060101010101" charset="-122"/>
              <a:cs typeface="Consolas" panose="020B0609020204030204" charset="0"/>
              <a:sym typeface="+mn-ea"/>
            </a:endParaRPr>
          </a:p>
          <a:p>
            <a:pPr marL="228600" lvl="0" indent="-228600">
              <a:buFont typeface="Arial" panose="020B0604020202020204" pitchFamily="34" charset="0"/>
              <a:buChar char="●"/>
            </a:pPr>
            <a:r>
              <a:rPr lang="zh-CN" altLang="en-US" sz="1600" b="1" u="sng">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第一个元素：</a:t>
            </a:r>
            <a:r>
              <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一个指针变量标识该列表</a:t>
            </a:r>
            <a:r>
              <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。列表名</a:t>
            </a:r>
            <a:r>
              <a:rPr lang="en-US" altLang="zh-CN"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a:t>
            </a:r>
            <a:r>
              <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头指针</a:t>
            </a:r>
            <a:r>
              <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名。</a:t>
            </a:r>
            <a:endPar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r>
              <a:rPr lang="zh-CN" altLang="en-US" sz="1600">
                <a:latin typeface="Consolas" panose="020B0609020204030204" charset="0"/>
                <a:ea typeface="幼圆" panose="02010509060101010101" charset="-122"/>
                <a:cs typeface="Consolas" panose="020B0609020204030204" charset="0"/>
                <a:sym typeface="+mn-ea"/>
              </a:rPr>
              <a:t>我们把头指针为空的链表定义为空链表。</a:t>
            </a:r>
            <a:endParaRPr lang="zh-CN" altLang="en-US" sz="1600">
              <a:latin typeface="Consolas" panose="020B0609020204030204" charset="0"/>
              <a:ea typeface="幼圆" panose="02010509060101010101" charset="-122"/>
              <a:cs typeface="Consolas" panose="020B0609020204030204" charset="0"/>
              <a:sym typeface="+mn-ea"/>
            </a:endParaRPr>
          </a:p>
          <a:p>
            <a:r>
              <a:rPr lang="zh-CN" altLang="en-US" sz="1600">
                <a:latin typeface="Consolas" panose="020B0609020204030204" charset="0"/>
                <a:ea typeface="幼圆" panose="02010509060101010101" charset="-122"/>
                <a:cs typeface="Consolas" panose="020B0609020204030204" charset="0"/>
                <a:sym typeface="+mn-ea"/>
              </a:rPr>
              <a:t>节点是至少包括两个域的记录：一个包含数据</a:t>
            </a:r>
            <a:r>
              <a:rPr lang="en-US" altLang="zh-CN" sz="1600">
                <a:latin typeface="Consolas" panose="020B0609020204030204" charset="0"/>
                <a:ea typeface="幼圆" panose="02010509060101010101" charset="-122"/>
                <a:cs typeface="Consolas" panose="020B0609020204030204" charset="0"/>
                <a:sym typeface="+mn-ea"/>
              </a:rPr>
              <a:t>(</a:t>
            </a:r>
            <a:r>
              <a:rPr lang="en-US" altLang="zh-CN" sz="1600">
                <a:cs typeface="Consolas" panose="020B0609020204030204" charset="0"/>
                <a:sym typeface="+mn-ea"/>
              </a:rPr>
              <a:t>(*xx).data</a:t>
            </a:r>
            <a:r>
              <a:rPr lang="en-US" altLang="zh-CN" sz="1600">
                <a:latin typeface="Consolas" panose="020B0609020204030204" charset="0"/>
                <a:ea typeface="幼圆" panose="02010509060101010101" charset="-122"/>
                <a:cs typeface="Consolas" panose="020B0609020204030204" charset="0"/>
                <a:sym typeface="+mn-ea"/>
              </a:rPr>
              <a:t>)</a:t>
            </a:r>
            <a:r>
              <a:rPr lang="zh-CN" altLang="en-US" sz="1600">
                <a:latin typeface="Consolas" panose="020B0609020204030204" charset="0"/>
                <a:ea typeface="幼圆" panose="02010509060101010101" charset="-122"/>
                <a:cs typeface="Consolas" panose="020B0609020204030204" charset="0"/>
                <a:sym typeface="+mn-ea"/>
              </a:rPr>
              <a:t>，另一个包含链表中下一个节点的地址(链接</a:t>
            </a:r>
            <a:r>
              <a:rPr lang="en-US" altLang="zh-CN" sz="1600">
                <a:cs typeface="Consolas" panose="020B0609020204030204" charset="0"/>
                <a:sym typeface="+mn-ea"/>
              </a:rPr>
              <a:t>(*xx).link</a:t>
            </a:r>
            <a:r>
              <a:rPr lang="zh-CN" altLang="en-US" sz="1600">
                <a:latin typeface="Consolas" panose="020B0609020204030204" charset="0"/>
                <a:ea typeface="幼圆" panose="02010509060101010101" charset="-122"/>
                <a:cs typeface="Consolas" panose="020B0609020204030204" charset="0"/>
                <a:sym typeface="+mn-ea"/>
              </a:rPr>
              <a:t>)</a:t>
            </a:r>
            <a:endParaRPr lang="zh-CN" altLang="en-US" sz="1600">
              <a:latin typeface="Consolas" panose="020B0609020204030204" charset="0"/>
              <a:ea typeface="幼圆" panose="02010509060101010101" charset="-122"/>
              <a:cs typeface="Consolas" panose="020B0609020204030204" charset="0"/>
              <a:sym typeface="+mn-ea"/>
            </a:endParaRPr>
          </a:p>
          <a:p>
            <a:pPr lvl="1"/>
            <a:r>
              <a:rPr lang="zh-CN" altLang="en-US" sz="1420">
                <a:latin typeface="Consolas" panose="020B0609020204030204" charset="0"/>
                <a:ea typeface="幼圆" panose="02010509060101010101" charset="-122"/>
                <a:cs typeface="Consolas" panose="020B0609020204030204" charset="0"/>
              </a:rPr>
              <a:t>节点的名字与指向节点的指针有关。可能多于一个。</a:t>
            </a:r>
            <a:r>
              <a:rPr lang="en-US" altLang="zh-CN" sz="1420">
                <a:cs typeface="Consolas" panose="020B0609020204030204" charset="0"/>
                <a:sym typeface="+mn-ea"/>
              </a:rPr>
              <a:t>(*xx)</a:t>
            </a:r>
            <a:endParaRPr lang="zh-CN" altLang="en-US" sz="1420">
              <a:latin typeface="Consolas" panose="020B0609020204030204" charset="0"/>
              <a:ea typeface="幼圆" panose="02010509060101010101" charset="-122"/>
              <a:cs typeface="Consolas" panose="020B0609020204030204" charset="0"/>
            </a:endParaRPr>
          </a:p>
          <a:p>
            <a:pPr lvl="1"/>
            <a:r>
              <a:rPr lang="zh-CN" altLang="en-US" sz="1400">
                <a:latin typeface="Consolas" panose="020B0609020204030204" charset="0"/>
                <a:ea typeface="幼圆" panose="02010509060101010101" charset="-122"/>
                <a:cs typeface="Consolas" panose="020B0609020204030204" charset="0"/>
              </a:rPr>
              <a:t>链（</a:t>
            </a:r>
            <a:r>
              <a:rPr lang="en-US" altLang="zh-CN" sz="1400">
                <a:latin typeface="Consolas" panose="020B0609020204030204" charset="0"/>
                <a:ea typeface="幼圆" panose="02010509060101010101" charset="-122"/>
                <a:cs typeface="Consolas" panose="020B0609020204030204" charset="0"/>
              </a:rPr>
              <a:t>link</a:t>
            </a:r>
            <a:r>
              <a:rPr lang="zh-CN" altLang="en-US" sz="1400">
                <a:latin typeface="Consolas" panose="020B0609020204030204" charset="0"/>
                <a:ea typeface="幼圆" panose="02010509060101010101" charset="-122"/>
                <a:cs typeface="Consolas" panose="020B0609020204030204" charset="0"/>
              </a:rPr>
              <a:t>）将数据连在一起，它包含一个指明列表中下一个元素的指针(地址)。</a:t>
            </a:r>
            <a:endParaRPr lang="zh-CN" altLang="en-US" sz="1400">
              <a:latin typeface="Consolas" panose="020B0609020204030204" charset="0"/>
              <a:ea typeface="幼圆" panose="02010509060101010101" charset="-122"/>
              <a:cs typeface="Consolas" panose="020B0609020204030204" charset="0"/>
            </a:endParaRPr>
          </a:p>
          <a:p>
            <a:pPr lvl="1"/>
            <a:r>
              <a:rPr lang="zh-CN" altLang="en-US" sz="1400">
                <a:latin typeface="Consolas" panose="020B0609020204030204" charset="0"/>
                <a:ea typeface="幼圆" panose="02010509060101010101" charset="-122"/>
                <a:cs typeface="Consolas" panose="020B0609020204030204" charset="0"/>
                <a:sym typeface="+mn-ea"/>
              </a:rPr>
              <a:t>空指针，表示链表的结束。</a:t>
            </a:r>
            <a:endParaRPr lang="zh-CN" altLang="en-US" sz="1400">
              <a:latin typeface="Consolas" panose="020B0609020204030204" charset="0"/>
              <a:ea typeface="幼圆" panose="02010509060101010101" charset="-122"/>
              <a:cs typeface="Consolas" panose="020B0609020204030204" charset="0"/>
            </a:endParaRPr>
          </a:p>
          <a:p>
            <a:r>
              <a:rPr lang="en-US" altLang="zh-CN" sz="1600">
                <a:latin typeface="Consolas" panose="020B0609020204030204" charset="0"/>
                <a:ea typeface="幼圆" panose="02010509060101010101" charset="-122"/>
                <a:cs typeface="Consolas" panose="020B0609020204030204" charset="0"/>
              </a:rPr>
              <a:t>pointer</a:t>
            </a:r>
            <a:r>
              <a:rPr lang="zh-CN" altLang="en-US" sz="1600">
                <a:latin typeface="Consolas" panose="020B0609020204030204" charset="0"/>
                <a:ea typeface="幼圆" panose="02010509060101010101" charset="-122"/>
                <a:cs typeface="Consolas" panose="020B0609020204030204" charset="0"/>
              </a:rPr>
              <a:t>记号：使用连线显示两个节点间的连接。线的一端有一箭头，线的另一端是一实心圆。</a:t>
            </a:r>
            <a:endParaRPr lang="zh-CN" altLang="en-US" sz="1600">
              <a:latin typeface="Consolas" panose="020B0609020204030204" charset="0"/>
              <a:ea typeface="幼圆" panose="02010509060101010101" charset="-122"/>
              <a:cs typeface="Consolas" panose="020B0609020204030204" charset="0"/>
            </a:endParaRPr>
          </a:p>
          <a:p>
            <a:pPr lvl="1"/>
            <a:r>
              <a:rPr lang="zh-CN" altLang="en-US" sz="1420">
                <a:latin typeface="Consolas" panose="020B0609020204030204" charset="0"/>
                <a:ea typeface="幼圆" panose="02010509060101010101" charset="-122"/>
                <a:cs typeface="Consolas" panose="020B0609020204030204" charset="0"/>
              </a:rPr>
              <a:t>箭头表示箭头所指节点的地址副本。</a:t>
            </a:r>
            <a:endParaRPr lang="zh-CN" altLang="en-US" sz="1420">
              <a:latin typeface="Consolas" panose="020B0609020204030204" charset="0"/>
              <a:ea typeface="幼圆" panose="02010509060101010101" charset="-122"/>
              <a:cs typeface="Consolas" panose="020B0609020204030204" charset="0"/>
            </a:endParaRPr>
          </a:p>
          <a:p>
            <a:pPr lvl="1"/>
            <a:r>
              <a:rPr lang="zh-CN" altLang="en-US" sz="1420">
                <a:latin typeface="Consolas" panose="020B0609020204030204" charset="0"/>
                <a:ea typeface="幼圆" panose="02010509060101010101" charset="-122"/>
                <a:cs typeface="Consolas" panose="020B0609020204030204" charset="0"/>
              </a:rPr>
              <a:t>实心圆显示了地址的副本存储的地方</a:t>
            </a:r>
            <a:endParaRPr lang="zh-CN" altLang="en-US" sz="1420">
              <a:latin typeface="Consolas" panose="020B0609020204030204" charset="0"/>
              <a:ea typeface="幼圆" panose="02010509060101010101" charset="-122"/>
              <a:cs typeface="Consolas" panose="020B0609020204030204" charset="0"/>
            </a:endParaRPr>
          </a:p>
          <a:p>
            <a:pPr lvl="1"/>
            <a:r>
              <a:rPr lang="zh-CN" altLang="en-US" sz="1420">
                <a:latin typeface="Consolas" panose="020B0609020204030204" charset="0"/>
                <a:ea typeface="幼圆" panose="02010509060101010101" charset="-122"/>
                <a:cs typeface="Consolas" panose="020B0609020204030204" charset="0"/>
              </a:rPr>
              <a:t>我们可以把 地址的副本存在多于一个的位置。如图</a:t>
            </a:r>
            <a:endParaRPr lang="zh-CN" altLang="en-US" sz="1420">
              <a:latin typeface="Consolas" panose="020B0609020204030204" charset="0"/>
              <a:ea typeface="幼圆" panose="02010509060101010101" charset="-122"/>
              <a:cs typeface="Consolas" panose="020B0609020204030204" charset="0"/>
            </a:endParaRPr>
          </a:p>
        </p:txBody>
      </p:sp>
      <p:pic>
        <p:nvPicPr>
          <p:cNvPr id="6" name="图片 5"/>
          <p:cNvPicPr>
            <a:picLocks noChangeAspect="1"/>
          </p:cNvPicPr>
          <p:nvPr>
            <p:custDataLst>
              <p:tags r:id="rId1"/>
            </p:custDataLst>
          </p:nvPr>
        </p:nvPicPr>
        <p:blipFill>
          <a:blip r:embed="rId2"/>
          <a:stretch>
            <a:fillRect/>
          </a:stretch>
        </p:blipFill>
        <p:spPr>
          <a:xfrm>
            <a:off x="171450" y="5288915"/>
            <a:ext cx="6132195" cy="15113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600825" y="4683760"/>
            <a:ext cx="4539615" cy="2008505"/>
          </a:xfrm>
          <a:prstGeom prst="rect">
            <a:avLst/>
          </a:prstGeom>
        </p:spPr>
      </p:pic>
    </p:spTree>
    <p:custDataLst>
      <p:tags r:id="rId5"/>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84220" y="189935"/>
            <a:ext cx="10969200" cy="705600"/>
          </a:xfrm>
        </p:spPr>
        <p:txBody>
          <a:bodyPr/>
          <a:p>
            <a:r>
              <a:rPr lang="zh-CN" altLang="en-US"/>
              <a:t>数组与链表</a:t>
            </a:r>
            <a:endParaRPr lang="zh-CN" altLang="en-US"/>
          </a:p>
        </p:txBody>
      </p:sp>
      <p:sp>
        <p:nvSpPr>
          <p:cNvPr id="3" name="内容占位符 2"/>
          <p:cNvSpPr/>
          <p:nvPr>
            <p:ph idx="1"/>
          </p:nvPr>
        </p:nvSpPr>
        <p:spPr>
          <a:xfrm>
            <a:off x="258515" y="966525"/>
            <a:ext cx="10969200" cy="4759200"/>
          </a:xfrm>
        </p:spPr>
        <p:txBody>
          <a:bodyPr/>
          <a:p>
            <a:r>
              <a:rPr lang="zh-CN" altLang="en-US"/>
              <a:t>唯一的区别在于数据项连接在一起的方式。 </a:t>
            </a:r>
            <a:endParaRPr lang="zh-CN" altLang="en-US"/>
          </a:p>
          <a:p>
            <a:pPr lvl="1"/>
            <a:r>
              <a:rPr lang="zh-CN" altLang="en-US"/>
              <a:t>在记录数组中，连接工具是索引。</a:t>
            </a:r>
            <a:endParaRPr lang="zh-CN" altLang="en-US"/>
          </a:p>
          <a:p>
            <a:pPr lvl="1"/>
            <a:r>
              <a:rPr lang="zh-CN" altLang="en-US"/>
              <a:t>在链表中，连接工具是指向下一元素的链(指针或下一元素的地址)</a:t>
            </a:r>
            <a:endParaRPr lang="zh-CN" altLang="en-US"/>
          </a:p>
          <a:p>
            <a:pPr lvl="1"/>
            <a:endParaRPr lang="zh-CN" altLang="en-US"/>
          </a:p>
          <a:p>
            <a:pPr marL="228600" lvl="0" indent="-228600">
              <a:buFont typeface="Arial" panose="020B0604020202020204" pitchFamily="34" charset="0"/>
              <a:buChar char="●"/>
            </a:pPr>
            <a:r>
              <a:rPr lang="zh-CN" altLang="en-US">
                <a:solidFill>
                  <a:schemeClr val="tx1">
                    <a:lumMod val="65000"/>
                    <a:lumOff val="35000"/>
                  </a:schemeClr>
                </a:solidFill>
              </a:rPr>
              <a:t>数组的元素在内存中是一个接一个中间无间隔存储的，即列表是连续的。</a:t>
            </a:r>
            <a:endParaRPr lang="zh-CN" altLang="en-US">
              <a:solidFill>
                <a:schemeClr val="tx1">
                  <a:lumMod val="65000"/>
                  <a:lumOff val="35000"/>
                </a:schemeClr>
              </a:solidFill>
            </a:endParaRPr>
          </a:p>
          <a:p>
            <a:pPr marL="228600" lvl="0" indent="-228600">
              <a:buFont typeface="Arial" panose="020B0604020202020204" pitchFamily="34" charset="0"/>
              <a:buChar char="●"/>
            </a:pPr>
            <a:r>
              <a:rPr lang="zh-CN" altLang="en-US">
                <a:solidFill>
                  <a:schemeClr val="tx1">
                    <a:lumMod val="65000"/>
                    <a:lumOff val="35000"/>
                  </a:schemeClr>
                </a:solidFill>
              </a:rPr>
              <a:t>链表中的节点的存储中间是有间隔的：节点的链部分把数据项“胶”在一起。换言之，计算机可以选择 连续存储它们或把节点分布在整个内存中。</a:t>
            </a:r>
            <a:endParaRPr lang="zh-CN" altLang="en-US">
              <a:solidFill>
                <a:schemeClr val="tx1">
                  <a:lumMod val="65000"/>
                  <a:lumOff val="35000"/>
                </a:schemeClr>
              </a:solidFill>
            </a:endParaRPr>
          </a:p>
          <a:p>
            <a:pPr marL="685800" lvl="1" indent="-228600">
              <a:buFont typeface="Arial" panose="020B0604020202020204" pitchFamily="34" charset="0"/>
              <a:buChar char="●"/>
            </a:pPr>
            <a:r>
              <a:rPr lang="zh-CN" altLang="en-US">
                <a:solidFill>
                  <a:schemeClr val="tx1">
                    <a:lumMod val="65000"/>
                    <a:lumOff val="35000"/>
                  </a:schemeClr>
                </a:solidFill>
              </a:rPr>
              <a:t>优点：</a:t>
            </a:r>
            <a:r>
              <a:rPr lang="zh-CN" altLang="en-US">
                <a:solidFill>
                  <a:schemeClr val="tx1">
                    <a:lumMod val="65000"/>
                    <a:lumOff val="35000"/>
                  </a:schemeClr>
                </a:solidFill>
              </a:rPr>
              <a:t>方便在链表中进行的插入和删除操作，只需改变指向下一元素地址的指针。</a:t>
            </a:r>
            <a:endParaRPr lang="zh-CN" altLang="en-US">
              <a:solidFill>
                <a:schemeClr val="tx1">
                  <a:lumMod val="65000"/>
                  <a:lumOff val="35000"/>
                </a:schemeClr>
              </a:solidFill>
            </a:endParaRPr>
          </a:p>
          <a:p>
            <a:pPr marL="685800" lvl="1" indent="-228600">
              <a:buFont typeface="Arial" panose="020B0604020202020204" pitchFamily="34" charset="0"/>
              <a:buChar char="●"/>
            </a:pPr>
            <a:r>
              <a:rPr lang="zh-CN" altLang="en-US">
                <a:solidFill>
                  <a:schemeClr val="tx1">
                    <a:lumMod val="65000"/>
                    <a:lumOff val="35000"/>
                  </a:schemeClr>
                </a:solidFill>
              </a:rPr>
              <a:t>额外的开销：链表的每个节点有一个额外的域，存放内存中下一节点的地址。</a:t>
            </a:r>
            <a:endParaRPr lang="zh-CN" altLang="en-US">
              <a:solidFill>
                <a:schemeClr val="tx1">
                  <a:lumMod val="65000"/>
                  <a:lumOff val="35000"/>
                </a:schemeClr>
              </a:solidFill>
            </a:endParaRPr>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77565" y="233750"/>
            <a:ext cx="10969200" cy="705600"/>
          </a:xfrm>
        </p:spPr>
        <p:txBody>
          <a:bodyPr/>
          <a:p>
            <a:r>
              <a:rPr lang="zh-CN" altLang="en-US"/>
              <a:t>链表操作</a:t>
            </a:r>
            <a:endParaRPr lang="zh-CN" altLang="en-US"/>
          </a:p>
        </p:txBody>
      </p:sp>
      <p:sp>
        <p:nvSpPr>
          <p:cNvPr id="3" name="内容占位符 2"/>
          <p:cNvSpPr/>
          <p:nvPr>
            <p:ph idx="1"/>
          </p:nvPr>
        </p:nvSpPr>
        <p:spPr>
          <a:xfrm>
            <a:off x="277565" y="1090985"/>
            <a:ext cx="10969200" cy="4759200"/>
          </a:xfrm>
        </p:spPr>
        <p:txBody>
          <a:bodyPr/>
          <a:p>
            <a:r>
              <a:rPr lang="zh-CN" altLang="en-US"/>
              <a:t>如果需要大量的插入和删除，那么链表是合适的结构，但查找一个链表比查找一个数组要慢。</a:t>
            </a:r>
            <a:endParaRPr lang="zh-CN" altLang="en-US"/>
          </a:p>
          <a:p>
            <a:r>
              <a:rPr lang="zh-CN" altLang="en-US"/>
              <a:t>查找算法</a:t>
            </a:r>
            <a:r>
              <a:rPr lang="en-US" altLang="zh-CN"/>
              <a:t>+</a:t>
            </a:r>
            <a:r>
              <a:rPr lang="zh-CN" altLang="en-US"/>
              <a:t>指针用的多，具体见算法</a:t>
            </a:r>
            <a:r>
              <a:rPr lang="en-US" altLang="zh-CN"/>
              <a:t>+C</a:t>
            </a:r>
            <a:r>
              <a:rPr lang="zh-CN" altLang="en-US"/>
              <a:t>学习笔记</a:t>
            </a:r>
            <a:endParaRPr lang="zh-CN" altLang="en-US"/>
          </a:p>
          <a:p>
            <a:r>
              <a:rPr lang="zh-CN" altLang="en-US"/>
              <a:t>查找</a:t>
            </a:r>
            <a:endParaRPr lang="zh-CN" altLang="en-US"/>
          </a:p>
          <a:p>
            <a:r>
              <a:rPr lang="zh-CN" altLang="en-US"/>
              <a:t>插入节点</a:t>
            </a:r>
            <a:endParaRPr lang="zh-CN" altLang="en-US"/>
          </a:p>
          <a:p>
            <a:r>
              <a:rPr lang="zh-CN" altLang="en-US"/>
              <a:t>删除</a:t>
            </a:r>
            <a:endParaRPr lang="zh-CN" altLang="en-US"/>
          </a:p>
          <a:p>
            <a:r>
              <a:rPr lang="zh-CN" altLang="en-US"/>
              <a:t>检索</a:t>
            </a:r>
            <a:endParaRPr lang="zh-CN" altLang="en-US"/>
          </a:p>
          <a:p>
            <a:r>
              <a:rPr lang="zh-CN" altLang="en-US"/>
              <a:t>遍历</a:t>
            </a:r>
            <a:endParaRPr lang="zh-CN" altLang="en-US"/>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抽象数据结构</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3" name="内容占位符 2"/>
          <p:cNvSpPr/>
          <p:nvPr>
            <p:ph idx="1"/>
          </p:nvPr>
        </p:nvSpPr>
        <p:spPr/>
        <p:txBody>
          <a:bodyPr/>
          <a:p>
            <a:r>
              <a:rPr lang="zh-CN" altLang="en-US"/>
              <a:t>抽象数据类型定义</a:t>
            </a:r>
            <a:endParaRPr lang="zh-CN" altLang="en-US"/>
          </a:p>
          <a:p>
            <a:r>
              <a:rPr lang="zh-CN" altLang="en-US"/>
              <a:t>栈</a:t>
            </a:r>
            <a:endParaRPr lang="zh-CN" altLang="en-US"/>
          </a:p>
          <a:p>
            <a:r>
              <a:rPr lang="zh-CN" altLang="en-US"/>
              <a:t>队列</a:t>
            </a:r>
            <a:endParaRPr lang="zh-CN" altLang="en-US"/>
          </a:p>
          <a:p>
            <a:r>
              <a:rPr lang="zh-CN" altLang="en-US"/>
              <a:t>广义线性表</a:t>
            </a:r>
            <a:endParaRPr lang="zh-CN" altLang="en-US"/>
          </a:p>
          <a:p>
            <a:r>
              <a:rPr lang="zh-CN" altLang="en-US"/>
              <a:t>树</a:t>
            </a:r>
            <a:endParaRPr lang="zh-CN" altLang="en-US"/>
          </a:p>
          <a:p>
            <a:r>
              <a:rPr lang="zh-CN" altLang="en-US"/>
              <a:t>图</a:t>
            </a:r>
            <a:endParaRPr lang="zh-CN" altLang="en-US"/>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6459220" y="3561080"/>
            <a:ext cx="5618480" cy="3253740"/>
          </a:xfrm>
          <a:prstGeom prst="rect">
            <a:avLst/>
          </a:prstGeom>
        </p:spPr>
      </p:pic>
      <p:sp>
        <p:nvSpPr>
          <p:cNvPr id="2" name="标题 1"/>
          <p:cNvSpPr/>
          <p:nvPr>
            <p:ph type="title"/>
          </p:nvPr>
        </p:nvSpPr>
        <p:spPr>
          <a:xfrm>
            <a:off x="188665" y="114370"/>
            <a:ext cx="10969200" cy="705600"/>
          </a:xfrm>
        </p:spPr>
        <p:txBody>
          <a:bodyPr/>
          <a:p>
            <a:r>
              <a:rPr lang="zh-CN" altLang="en-US"/>
              <a:t>简单抽象</a:t>
            </a:r>
            <a:r>
              <a:rPr lang="zh-CN" altLang="en-US"/>
              <a:t>数据类型</a:t>
            </a:r>
            <a:r>
              <a:rPr lang="en-US" altLang="zh-CN"/>
              <a:t>/</a:t>
            </a:r>
            <a:r>
              <a:rPr lang="zh-CN" altLang="en-US"/>
              <a:t>复杂抽象</a:t>
            </a:r>
            <a:r>
              <a:rPr lang="zh-CN" altLang="en-US"/>
              <a:t>数据类型</a:t>
            </a:r>
            <a:endParaRPr lang="zh-CN" altLang="en-US"/>
          </a:p>
        </p:txBody>
      </p:sp>
      <p:sp>
        <p:nvSpPr>
          <p:cNvPr id="3" name="内容占位符 2"/>
          <p:cNvSpPr/>
          <p:nvPr>
            <p:ph idx="1"/>
          </p:nvPr>
        </p:nvSpPr>
        <p:spPr>
          <a:xfrm>
            <a:off x="275025" y="819840"/>
            <a:ext cx="10969200" cy="4759200"/>
          </a:xfrm>
        </p:spPr>
        <p:txBody>
          <a:bodyPr/>
          <a:p>
            <a:r>
              <a:rPr lang="zh-CN" altLang="en-US"/>
              <a:t>Simple ADTs：例如</a:t>
            </a:r>
            <a:r>
              <a:rPr lang="en-US" altLang="zh-CN"/>
              <a:t> </a:t>
            </a:r>
            <a:r>
              <a:rPr lang="zh-CN" altLang="en-US"/>
              <a:t>数据类型</a:t>
            </a:r>
            <a:r>
              <a:rPr lang="en-US" altLang="zh-CN"/>
              <a:t>-</a:t>
            </a:r>
            <a:r>
              <a:rPr lang="zh-CN" altLang="en-US"/>
              <a:t>整数，可进行操作</a:t>
            </a:r>
            <a:r>
              <a:rPr lang="en-US" altLang="zh-CN"/>
              <a:t>-</a:t>
            </a:r>
            <a:r>
              <a:rPr lang="zh-CN" altLang="en-US"/>
              <a:t>加，减，</a:t>
            </a:r>
            <a:r>
              <a:rPr lang="zh-CN" altLang="en-US"/>
              <a:t>乘，除</a:t>
            </a:r>
            <a:endParaRPr lang="zh-CN" altLang="en-US"/>
          </a:p>
          <a:p>
            <a:r>
              <a:rPr lang="zh-CN" altLang="en-US"/>
              <a:t>Complex ADTs：数据类型</a:t>
            </a:r>
            <a:r>
              <a:rPr lang="en-US" altLang="zh-CN"/>
              <a:t>-</a:t>
            </a:r>
            <a:r>
              <a:rPr lang="zh-CN" altLang="en-US"/>
              <a:t>表，栈，队列，可进行操作</a:t>
            </a:r>
            <a:r>
              <a:rPr lang="en-US" altLang="zh-CN"/>
              <a:t>-</a:t>
            </a:r>
            <a:endParaRPr lang="zh-CN" altLang="en-US"/>
          </a:p>
          <a:p>
            <a:r>
              <a:rPr lang="zh-CN" altLang="en-US"/>
              <a:t>如何理解</a:t>
            </a:r>
            <a:r>
              <a:rPr lang="zh-CN" altLang="en-US"/>
              <a:t>抽象：对于</a:t>
            </a:r>
            <a:r>
              <a:rPr lang="en-US" altLang="zh-CN"/>
              <a:t>ADT</a:t>
            </a:r>
            <a:r>
              <a:rPr lang="zh-CN" altLang="en-US"/>
              <a:t>，最重要的是能做什么</a:t>
            </a:r>
            <a:r>
              <a:rPr lang="en-US" altLang="zh-CN"/>
              <a:t>-</a:t>
            </a:r>
            <a:r>
              <a:rPr lang="zh-CN" altLang="en-US"/>
              <a:t>有哪些可进行的操作；而不用关心操作是</a:t>
            </a:r>
            <a:r>
              <a:rPr lang="zh-CN" altLang="en-US"/>
              <a:t>如何实现的</a:t>
            </a:r>
            <a:endParaRPr lang="zh-CN" altLang="en-US"/>
          </a:p>
          <a:p>
            <a:r>
              <a:rPr lang="zh-CN" altLang="en-US"/>
              <a:t>抽象数据类型</a:t>
            </a:r>
            <a:r>
              <a:rPr lang="zh-CN" altLang="en-US"/>
              <a:t>定义：与对该数据类型有意义的操作封装在一起的数据类型。</a:t>
            </a:r>
            <a:endParaRPr lang="zh-CN" altLang="en-US"/>
          </a:p>
          <a:p>
            <a:r>
              <a:rPr lang="zh-CN" altLang="en-US"/>
              <a:t>抽象数据类型</a:t>
            </a:r>
            <a:r>
              <a:rPr lang="zh-CN" altLang="en-US"/>
              <a:t>模型：</a:t>
            </a:r>
            <a:endParaRPr lang="zh-CN" altLang="en-US"/>
          </a:p>
          <a:p>
            <a:pPr lvl="1"/>
            <a:r>
              <a:rPr lang="zh-CN" altLang="en-US"/>
              <a:t>数据结构和操作：通过接口（</a:t>
            </a:r>
            <a:r>
              <a:rPr lang="en-US" altLang="zh-CN"/>
              <a:t>interface</a:t>
            </a:r>
            <a:r>
              <a:rPr lang="zh-CN" altLang="en-US"/>
              <a:t>）访问</a:t>
            </a:r>
            <a:r>
              <a:rPr lang="zh-CN" altLang="en-US"/>
              <a:t>公有操作</a:t>
            </a:r>
            <a:endParaRPr lang="zh-CN" altLang="en-US"/>
          </a:p>
          <a:p>
            <a:pPr lvl="1"/>
            <a:r>
              <a:rPr lang="zh-CN" altLang="en-US"/>
              <a:t>接口：数据和操作传输和</a:t>
            </a:r>
            <a:r>
              <a:rPr lang="zh-CN" altLang="en-US"/>
              <a:t>返回</a:t>
            </a:r>
            <a:endParaRPr lang="zh-CN" altLang="en-US"/>
          </a:p>
          <a:p>
            <a:pPr lvl="1"/>
            <a:r>
              <a:rPr lang="zh-CN" altLang="en-US"/>
              <a:t>私有操作：数据结构内部用户</a:t>
            </a:r>
            <a:r>
              <a:rPr lang="zh-CN" altLang="en-US"/>
              <a:t>使用</a:t>
            </a:r>
            <a:endParaRPr lang="zh-CN" altLang="en-US"/>
          </a:p>
          <a:p>
            <a:pPr lvl="1"/>
            <a:endParaRPr lang="zh-CN" altLang="en-US"/>
          </a:p>
          <a:p>
            <a:pPr marL="228600" lvl="0" indent="-228600">
              <a:buFont typeface="Arial" panose="020B0604020202020204" pitchFamily="34" charset="0"/>
              <a:buChar char="●"/>
            </a:pPr>
            <a:r>
              <a:rPr lang="zh-CN" altLang="en-US">
                <a:solidFill>
                  <a:schemeClr val="tx1">
                    <a:lumMod val="65000"/>
                    <a:lumOff val="35000"/>
                  </a:schemeClr>
                </a:solidFill>
              </a:rPr>
              <a:t>要使用抽象数据类型，要先实现他们，存储在</a:t>
            </a:r>
            <a:r>
              <a:rPr lang="zh-CN" altLang="en-US">
                <a:solidFill>
                  <a:schemeClr val="tx1">
                    <a:lumMod val="65000"/>
                    <a:lumOff val="35000"/>
                  </a:schemeClr>
                </a:solidFill>
              </a:rPr>
              <a:t>库中</a:t>
            </a:r>
            <a:endParaRPr lang="zh-CN" altLang="en-US">
              <a:solidFill>
                <a:schemeClr val="tx1">
                  <a:lumMod val="65000"/>
                  <a:lumOff val="35000"/>
                </a:schemeClr>
              </a:solidFill>
            </a:endParaRPr>
          </a:p>
        </p:txBody>
      </p:sp>
      <p:pic>
        <p:nvPicPr>
          <p:cNvPr id="4" name="图片 3"/>
          <p:cNvPicPr>
            <a:picLocks noChangeAspect="1"/>
          </p:cNvPicPr>
          <p:nvPr>
            <p:custDataLst>
              <p:tags r:id="rId3"/>
            </p:custDataLst>
          </p:nvPr>
        </p:nvPicPr>
        <p:blipFill>
          <a:blip r:embed="rId4"/>
          <a:stretch>
            <a:fillRect/>
          </a:stretch>
        </p:blipFill>
        <p:spPr>
          <a:xfrm>
            <a:off x="608330" y="5694045"/>
            <a:ext cx="3380105" cy="892810"/>
          </a:xfrm>
          <a:prstGeom prst="rect">
            <a:avLst/>
          </a:prstGeom>
        </p:spPr>
      </p:pic>
    </p:spTree>
    <p:custDataLst>
      <p:tags r:id="rId5"/>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算法</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3" name="内容占位符 2"/>
          <p:cNvSpPr/>
          <p:nvPr>
            <p:ph idx="1"/>
          </p:nvPr>
        </p:nvSpPr>
        <p:spPr/>
        <p:txBody>
          <a:bodyPr/>
          <a:p>
            <a:r>
              <a:rPr lang="zh-CN" altLang="en-US"/>
              <a:t>概念</a:t>
            </a:r>
            <a:r>
              <a:rPr lang="en-US" altLang="zh-CN"/>
              <a:t>+</a:t>
            </a:r>
            <a:r>
              <a:rPr lang="zh-CN" altLang="en-US"/>
              <a:t>定义</a:t>
            </a:r>
            <a:endParaRPr lang="zh-CN" altLang="en-US"/>
          </a:p>
          <a:p>
            <a:r>
              <a:rPr lang="zh-CN" altLang="en-US"/>
              <a:t>三种结构</a:t>
            </a:r>
            <a:endParaRPr lang="zh-CN" altLang="en-US"/>
          </a:p>
          <a:p>
            <a:r>
              <a:rPr lang="zh-CN" altLang="en-US"/>
              <a:t>算法表示</a:t>
            </a:r>
            <a:r>
              <a:rPr lang="en-US" altLang="zh-CN"/>
              <a:t>UML</a:t>
            </a:r>
            <a:r>
              <a:rPr lang="zh-CN" altLang="en-US"/>
              <a:t>，伪代码</a:t>
            </a:r>
            <a:endParaRPr lang="zh-CN" altLang="en-US"/>
          </a:p>
          <a:p>
            <a:r>
              <a:rPr lang="zh-CN" altLang="en-US"/>
              <a:t>基本算法类型</a:t>
            </a: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2400" y="403225"/>
            <a:ext cx="10968990" cy="929005"/>
          </a:xfrm>
        </p:spPr>
        <p:txBody>
          <a:bodyPr>
            <a:normAutofit fontScale="90000"/>
          </a:bodyPr>
          <a:p>
            <a:r>
              <a:rPr lang="en-US" altLang="zh-CN"/>
              <a:t>16</a:t>
            </a:r>
            <a:r>
              <a:rPr lang="zh-CN" altLang="en-US"/>
              <a:t>进制</a:t>
            </a:r>
            <a:r>
              <a:rPr lang="en-US" altLang="zh-CN"/>
              <a:t>Hexadecimal base=16 </a:t>
            </a:r>
            <a:br>
              <a:rPr lang="en-US" altLang="zh-CN"/>
            </a:br>
            <a:br>
              <a:rPr lang="en-US" altLang="zh-CN"/>
            </a:br>
            <a:r>
              <a:rPr lang="en-US" altLang="zh-CN"/>
              <a:t>S={1,2,3,4,5,6,7,8,9;A(10),B,C,D,E(14),F}</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318135" y="1707515"/>
            <a:ext cx="7367905" cy="1396365"/>
          </a:xfrm>
          <a:prstGeom prst="rect">
            <a:avLst/>
          </a:prstGeom>
        </p:spPr>
      </p:pic>
      <p:sp>
        <p:nvSpPr>
          <p:cNvPr id="5" name="文本框 4"/>
          <p:cNvSpPr txBox="1"/>
          <p:nvPr/>
        </p:nvSpPr>
        <p:spPr>
          <a:xfrm>
            <a:off x="692150" y="3429000"/>
            <a:ext cx="4064000" cy="1124585"/>
          </a:xfrm>
          <a:prstGeom prst="rect">
            <a:avLst/>
          </a:prstGeom>
          <a:noFill/>
        </p:spPr>
        <p:txBody>
          <a:bodyPr wrap="square" rtlCol="0">
            <a:noAutofit/>
          </a:bodyPr>
          <a:p>
            <a:pPr>
              <a:lnSpc>
                <a:spcPct val="150000"/>
              </a:lnSpc>
            </a:pPr>
            <a:r>
              <a:rPr lang="zh-CN" altLang="en-US">
                <a:latin typeface="Consolas" panose="020B0609020204030204" charset="0"/>
                <a:ea typeface="幼圆" panose="02010509060101010101" charset="-122"/>
                <a:cs typeface="Consolas" panose="020B0609020204030204" charset="0"/>
              </a:rPr>
              <a:t>实数能表示，但是不常用</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考到就用跟十进制一样的方法</a:t>
            </a:r>
            <a:endParaRPr lang="zh-CN" altLang="en-US">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normAutofit/>
          </a:bodyPr>
          <a:p>
            <a:r>
              <a:rPr lang="zh-CN" altLang="en-US"/>
              <a:t>数据在计算机中</a:t>
            </a:r>
            <a:br>
              <a:rPr lang="zh-CN" altLang="en-US"/>
            </a:br>
            <a:r>
              <a:rPr lang="zh-CN" altLang="en-US"/>
              <a:t>存储和运算的位置</a:t>
            </a:r>
            <a:endParaRPr lang="zh-CN" altLang="en-US"/>
          </a:p>
        </p:txBody>
      </p:sp>
      <p:sp>
        <p:nvSpPr>
          <p:cNvPr id="4" name="副标题 3"/>
          <p:cNvSpPr/>
          <p:nvPr>
            <p:ph type="subTitle" idx="1"/>
          </p:nvPr>
        </p:nvSpPr>
        <p:spPr/>
        <p:txBody>
          <a:bodyPr/>
          <a:p>
            <a:endParaRPr lang="zh-CN" altLang="en-US" sz="1800"/>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32150" y="70"/>
            <a:ext cx="10969200" cy="705600"/>
          </a:xfrm>
        </p:spPr>
        <p:txBody>
          <a:bodyPr/>
          <a:p>
            <a:r>
              <a:rPr lang="zh-CN" altLang="en-US">
                <a:sym typeface="+mn-ea"/>
              </a:rPr>
              <a:t>ALU，Data registers，</a:t>
            </a:r>
            <a:endParaRPr lang="en-US" altLang="zh-CN"/>
          </a:p>
        </p:txBody>
      </p:sp>
      <p:sp>
        <p:nvSpPr>
          <p:cNvPr id="3" name="内容占位符 2"/>
          <p:cNvSpPr/>
          <p:nvPr>
            <p:ph idx="1"/>
          </p:nvPr>
        </p:nvSpPr>
        <p:spPr>
          <a:xfrm>
            <a:off x="132080" y="741680"/>
            <a:ext cx="11321415" cy="5375275"/>
          </a:xfrm>
        </p:spPr>
        <p:txBody>
          <a:bodyPr>
            <a:normAutofit/>
          </a:bodyPr>
          <a:p>
            <a:pPr lvl="0"/>
            <a:r>
              <a:rPr lang="zh-CN" altLang="en-US" sz="1800">
                <a:latin typeface="Consolas" panose="020B0609020204030204" charset="0"/>
                <a:ea typeface="幼圆" panose="02010509060101010101" charset="-122"/>
                <a:cs typeface="Consolas" panose="020B0609020204030204" charset="0"/>
                <a:sym typeface="+mn-ea"/>
              </a:rPr>
              <a:t>算术逻辑单元The arithmetic logic unit (ALU)</a:t>
            </a:r>
            <a:endParaRPr lang="en-US" altLang="zh-CN" sz="1800">
              <a:latin typeface="Consolas" panose="020B0609020204030204" charset="0"/>
              <a:ea typeface="幼圆" panose="02010509060101010101" charset="-122"/>
              <a:cs typeface="Consolas" panose="020B0609020204030204" charset="0"/>
            </a:endParaRPr>
          </a:p>
          <a:p>
            <a:pPr lvl="1"/>
            <a:r>
              <a:rPr lang="en-US" altLang="zh-CN" sz="1800">
                <a:latin typeface="Consolas" panose="020B0609020204030204" charset="0"/>
                <a:ea typeface="幼圆" panose="02010509060101010101" charset="-122"/>
                <a:cs typeface="Consolas" panose="020B0609020204030204" charset="0"/>
              </a:rPr>
              <a:t>CPU</a:t>
            </a:r>
            <a:r>
              <a:rPr lang="zh-CN" altLang="en-US" sz="1800">
                <a:latin typeface="Consolas" panose="020B0609020204030204" charset="0"/>
                <a:ea typeface="幼圆" panose="02010509060101010101" charset="-122"/>
                <a:cs typeface="Consolas" panose="020B0609020204030204" charset="0"/>
              </a:rPr>
              <a:t>中的</a:t>
            </a:r>
            <a:r>
              <a:rPr lang="en-US" altLang="zh-CN" sz="1800">
                <a:latin typeface="Consolas" panose="020B0609020204030204" charset="0"/>
                <a:ea typeface="幼圆" panose="02010509060101010101" charset="-122"/>
                <a:cs typeface="Consolas" panose="020B0609020204030204" charset="0"/>
                <a:sym typeface="+mn-ea"/>
              </a:rPr>
              <a:t>ALU</a:t>
            </a:r>
            <a:r>
              <a:rPr lang="zh-CN" altLang="en-US" sz="1800">
                <a:latin typeface="Consolas" panose="020B0609020204030204" charset="0"/>
                <a:ea typeface="幼圆" panose="02010509060101010101" charset="-122"/>
                <a:cs typeface="Consolas" panose="020B0609020204030204" charset="0"/>
              </a:rPr>
              <a:t>对数据进行逻辑运算，移位运算，算术运算</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latin typeface="Consolas" panose="020B0609020204030204" charset="0"/>
                <a:ea typeface="幼圆" panose="02010509060101010101" charset="-122"/>
                <a:cs typeface="Consolas" panose="020B0609020204030204" charset="0"/>
                <a:sym typeface="+mn-ea"/>
              </a:rPr>
              <a:t>数据寄存器（Data registers）</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r>
              <a:rPr lang="en-US" altLang="zh-CN" sz="1800">
                <a:latin typeface="Consolas" panose="020B0609020204030204" charset="0"/>
                <a:ea typeface="幼圆" panose="02010509060101010101" charset="-122"/>
                <a:cs typeface="Consolas" panose="020B0609020204030204" charset="0"/>
              </a:rPr>
              <a:t>CPU</a:t>
            </a:r>
            <a:r>
              <a:rPr lang="zh-CN" altLang="en-US" sz="1800">
                <a:latin typeface="Consolas" panose="020B0609020204030204" charset="0"/>
                <a:ea typeface="幼圆" panose="02010509060101010101" charset="-122"/>
                <a:cs typeface="Consolas" panose="020B0609020204030204" charset="0"/>
              </a:rPr>
              <a:t>中的寄存器</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数据寄存器（Data registers）：存储输入数据和运算结果</a:t>
            </a:r>
            <a:endParaRPr lang="zh-CN" altLang="en-US" sz="1800">
              <a:latin typeface="Consolas" panose="020B0609020204030204" charset="0"/>
              <a:ea typeface="幼圆" panose="02010509060101010101" charset="-122"/>
              <a:cs typeface="Consolas" panose="020B0609020204030204" charset="0"/>
            </a:endParaRPr>
          </a:p>
          <a:p>
            <a:pPr lvl="0"/>
            <a:endParaRPr lang="zh-CN" altLang="en-US" sz="1800">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1200" y="231845"/>
            <a:ext cx="10969200" cy="705600"/>
          </a:xfrm>
        </p:spPr>
        <p:txBody>
          <a:bodyPr/>
          <a:p>
            <a:r>
              <a:rPr lang="zh-CN" altLang="en-US">
                <a:sym typeface="+mn-ea"/>
              </a:rPr>
              <a:t>主存储器</a:t>
            </a:r>
            <a:endParaRPr lang="zh-CN" altLang="en-US"/>
          </a:p>
        </p:txBody>
      </p:sp>
      <p:sp>
        <p:nvSpPr>
          <p:cNvPr id="3" name="内容占位符 2"/>
          <p:cNvSpPr/>
          <p:nvPr>
            <p:ph idx="1"/>
          </p:nvPr>
        </p:nvSpPr>
        <p:spPr>
          <a:xfrm>
            <a:off x="151200" y="990020"/>
            <a:ext cx="10969200" cy="4759200"/>
          </a:xfrm>
        </p:spPr>
        <p:txBody>
          <a:bodyPr/>
          <a:p>
            <a:pPr lvl="0"/>
            <a:r>
              <a:rPr lang="zh-CN" altLang="en-US" sz="1800">
                <a:latin typeface="Consolas" panose="020B0609020204030204" charset="0"/>
                <a:ea typeface="幼圆" panose="02010509060101010101" charset="-122"/>
                <a:cs typeface="Consolas" panose="020B0609020204030204" charset="0"/>
                <a:sym typeface="+mn-ea"/>
              </a:rPr>
              <a:t>主存储器：存储单元（storage locations）的集合。</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总结：位组成字，字组成存储单元，每个单元有标识符，有标识符单元地址空间</a:t>
            </a:r>
            <a:endParaRPr lang="en-US" altLang="zh-CN"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数据以称为字（</a:t>
            </a:r>
            <a:r>
              <a:rPr lang="en-US" altLang="zh-CN" sz="1800">
                <a:latin typeface="Consolas" panose="020B0609020204030204" charset="0"/>
                <a:ea typeface="幼圆" panose="02010509060101010101" charset="-122"/>
                <a:cs typeface="Consolas" panose="020B0609020204030204" charset="0"/>
                <a:sym typeface="+mn-ea"/>
              </a:rPr>
              <a:t>words</a:t>
            </a:r>
            <a:r>
              <a:rPr lang="zh-CN" altLang="en-US" sz="1800">
                <a:latin typeface="Consolas" panose="020B0609020204030204" charset="0"/>
                <a:ea typeface="幼圆" panose="02010509060101010101" charset="-122"/>
                <a:cs typeface="Consolas" panose="020B0609020204030204" charset="0"/>
                <a:sym typeface="+mn-ea"/>
              </a:rPr>
              <a:t>）的位组的形式在内存中传入和传出。</a:t>
            </a:r>
            <a:endParaRPr lang="zh-CN" altLang="en-US" sz="1800">
              <a:latin typeface="Consolas" panose="020B0609020204030204" charset="0"/>
              <a:ea typeface="幼圆" panose="02010509060101010101" charset="-122"/>
              <a:cs typeface="Consolas" panose="020B0609020204030204" charset="0"/>
            </a:endParaRPr>
          </a:p>
          <a:p>
            <a:pPr lvl="3"/>
            <a:r>
              <a:rPr lang="zh-CN" altLang="en-US" sz="1800">
                <a:latin typeface="Consolas" panose="020B0609020204030204" charset="0"/>
                <a:ea typeface="幼圆" panose="02010509060101010101" charset="-122"/>
                <a:cs typeface="Consolas" panose="020B0609020204030204" charset="0"/>
                <a:sym typeface="+mn-ea"/>
              </a:rPr>
              <a:t>字可以是8 位、16位、32位，64位</a:t>
            </a:r>
            <a:endParaRPr lang="zh-CN" altLang="en-US" sz="1800">
              <a:latin typeface="Consolas" panose="020B0609020204030204" charset="0"/>
              <a:ea typeface="幼圆" panose="02010509060101010101" charset="-122"/>
              <a:cs typeface="Consolas" panose="020B0609020204030204" charset="0"/>
              <a:sym typeface="+mn-ea"/>
            </a:endParaRPr>
          </a:p>
          <a:p>
            <a:pPr lvl="3"/>
            <a:r>
              <a:rPr lang="zh-CN" altLang="en-US" sz="1800">
                <a:latin typeface="Consolas" panose="020B0609020204030204" charset="0"/>
                <a:ea typeface="幼圆" panose="02010509060101010101" charset="-122"/>
                <a:cs typeface="Consolas" panose="020B0609020204030204" charset="0"/>
                <a:sym typeface="+mn-ea"/>
              </a:rPr>
              <a:t>1字节=8位，因此有时称16位为2字节，32位为4字节</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每个存储单元有唯一的标识（identifier）——地址（address）</a:t>
            </a:r>
            <a:endParaRPr lang="zh-CN" altLang="en-US" sz="1800">
              <a:latin typeface="Consolas" panose="020B0609020204030204" charset="0"/>
              <a:ea typeface="幼圆" panose="02010509060101010101" charset="-122"/>
              <a:cs typeface="Consolas" panose="020B0609020204030204" charset="0"/>
            </a:endParaRPr>
          </a:p>
          <a:p>
            <a:pPr lvl="2"/>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位模式</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地址空间（Address space）：在存储器中标识的独立的地址单元（uniquely identifiable locations）的总数</a:t>
            </a:r>
            <a:endParaRPr lang="zh-CN" altLang="en-US" sz="1800">
              <a:latin typeface="Consolas" panose="020B0609020204030204" charset="0"/>
              <a:ea typeface="幼圆" panose="02010509060101010101" charset="-122"/>
              <a:cs typeface="Consolas" panose="020B0609020204030204" charset="0"/>
            </a:endParaRPr>
          </a:p>
          <a:p>
            <a:endParaRPr lang="zh-CN" altLang="en-US">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43910" y="200730"/>
            <a:ext cx="10969200" cy="705600"/>
          </a:xfrm>
        </p:spPr>
        <p:txBody>
          <a:bodyPr/>
          <a:p>
            <a:r>
              <a:rPr lang="zh-CN" altLang="en-US"/>
              <a:t>位模式的地址</a:t>
            </a:r>
            <a:endParaRPr lang="zh-CN" altLang="en-US"/>
          </a:p>
        </p:txBody>
      </p:sp>
      <p:sp>
        <p:nvSpPr>
          <p:cNvPr id="3" name="内容占位符 2"/>
          <p:cNvSpPr/>
          <p:nvPr>
            <p:ph idx="1"/>
          </p:nvPr>
        </p:nvSpPr>
        <p:spPr>
          <a:xfrm>
            <a:off x="324555" y="823015"/>
            <a:ext cx="10969200" cy="4759200"/>
          </a:xfrm>
        </p:spPr>
        <p:txBody>
          <a:bodyPr/>
          <a:p>
            <a:r>
              <a:rPr lang="zh-CN" altLang="en-US"/>
              <a:t>存储地址是位模式的，用无符号整数表示</a:t>
            </a:r>
            <a:endParaRPr lang="zh-CN" altLang="en-US"/>
          </a:p>
          <a:p>
            <a:r>
              <a:rPr lang="zh-CN" altLang="en-US"/>
              <a:t>存储单位。内存大小</a:t>
            </a:r>
            <a:r>
              <a:rPr lang="en-US" altLang="zh-CN"/>
              <a:t>=N kb/mb/gb/tb,</a:t>
            </a:r>
            <a:r>
              <a:rPr lang="zh-CN" altLang="en-US"/>
              <a:t>需要有</a:t>
            </a:r>
            <a:r>
              <a:rPr lang="en-US" altLang="zh-CN"/>
              <a:t>log</a:t>
            </a:r>
            <a:r>
              <a:rPr lang="en-US" altLang="zh-CN" baseline="-25000">
                <a:solidFill>
                  <a:srgbClr val="595959"/>
                </a:solidFill>
                <a:uFillTx/>
              </a:rPr>
              <a:t>2</a:t>
            </a:r>
            <a:r>
              <a:rPr lang="en-US" altLang="zh-CN"/>
              <a:t>N</a:t>
            </a:r>
            <a:r>
              <a:rPr lang="zh-CN" altLang="en-US"/>
              <a:t>位的来确定一个存储单元</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583565" y="1704975"/>
            <a:ext cx="6782435" cy="226123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26745" y="3796665"/>
            <a:ext cx="6864985" cy="3061970"/>
          </a:xfrm>
          <a:prstGeom prst="rect">
            <a:avLst/>
          </a:prstGeom>
        </p:spPr>
      </p:pic>
      <p:sp>
        <p:nvSpPr>
          <p:cNvPr id="8" name="文本框 7"/>
          <p:cNvSpPr txBox="1"/>
          <p:nvPr/>
        </p:nvSpPr>
        <p:spPr>
          <a:xfrm>
            <a:off x="8752205" y="4238625"/>
            <a:ext cx="4064000" cy="922020"/>
          </a:xfrm>
          <a:prstGeom prst="rect">
            <a:avLst/>
          </a:prstGeom>
          <a:noFill/>
        </p:spPr>
        <p:txBody>
          <a:bodyPr wrap="square" rtlCol="0">
            <a:spAutoFit/>
          </a:bodyPr>
          <a:p>
            <a:r>
              <a:rPr lang="zh-CN" altLang="en-US">
                <a:latin typeface="Consolas" panose="020B0609020204030204" charset="0"/>
                <a:ea typeface="幼圆" panose="02010509060101010101" charset="-122"/>
                <a:cs typeface="Consolas" panose="020B0609020204030204" charset="0"/>
              </a:rPr>
              <a:t>字长一字节</a:t>
            </a:r>
            <a:r>
              <a:rPr lang="en-US" altLang="zh-CN">
                <a:latin typeface="Consolas" panose="020B0609020204030204" charset="0"/>
                <a:ea typeface="幼圆" panose="02010509060101010101" charset="-122"/>
                <a:cs typeface="Consolas" panose="020B0609020204030204" charset="0"/>
              </a:rPr>
              <a:t>(2</a:t>
            </a:r>
            <a:r>
              <a:rPr lang="en-US" altLang="zh-CN" baseline="30000">
                <a:solidFill>
                  <a:schemeClr val="tx1"/>
                </a:solidFill>
                <a:uFillTx/>
                <a:latin typeface="Consolas" panose="020B0609020204030204" charset="0"/>
                <a:ea typeface="幼圆" panose="02010509060101010101" charset="-122"/>
                <a:cs typeface="Consolas" panose="020B0609020204030204" charset="0"/>
              </a:rPr>
              <a:t>0</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，则</a:t>
            </a:r>
            <a:r>
              <a:rPr lang="en-US" altLang="zh-CN">
                <a:latin typeface="Consolas" panose="020B0609020204030204" charset="0"/>
                <a:ea typeface="幼圆" panose="02010509060101010101" charset="-122"/>
                <a:cs typeface="Consolas" panose="020B0609020204030204" charset="0"/>
              </a:rPr>
              <a:t>=N-0=N</a:t>
            </a:r>
            <a:endParaRPr lang="en-US" altLang="zh-CN">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字长</a:t>
            </a:r>
            <a:r>
              <a:rPr lang="en-US" altLang="zh-CN">
                <a:latin typeface="Consolas" panose="020B0609020204030204" charset="0"/>
                <a:ea typeface="幼圆" panose="02010509060101010101" charset="-122"/>
                <a:cs typeface="Consolas" panose="020B0609020204030204" charset="0"/>
              </a:rPr>
              <a:t>8</a:t>
            </a:r>
            <a:r>
              <a:rPr lang="zh-CN" altLang="en-US">
                <a:latin typeface="Consolas" panose="020B0609020204030204" charset="0"/>
                <a:ea typeface="幼圆" panose="02010509060101010101" charset="-122"/>
                <a:cs typeface="Consolas" panose="020B0609020204030204" charset="0"/>
              </a:rPr>
              <a:t>字节</a:t>
            </a:r>
            <a:r>
              <a:rPr lang="en-US" altLang="zh-CN">
                <a:latin typeface="Consolas" panose="020B0609020204030204" charset="0"/>
                <a:ea typeface="幼圆" panose="02010509060101010101" charset="-122"/>
                <a:cs typeface="Consolas" panose="020B0609020204030204" charset="0"/>
              </a:rPr>
              <a:t>=2</a:t>
            </a:r>
            <a:r>
              <a:rPr lang="en-US" altLang="zh-CN" baseline="30000">
                <a:solidFill>
                  <a:schemeClr val="tx1"/>
                </a:solidFill>
                <a:uFillTx/>
                <a:latin typeface="Consolas" panose="020B0609020204030204" charset="0"/>
                <a:ea typeface="幼圆" panose="02010509060101010101" charset="-122"/>
                <a:cs typeface="Consolas" panose="020B0609020204030204" charset="0"/>
              </a:rPr>
              <a:t>3</a:t>
            </a:r>
            <a:r>
              <a:rPr lang="zh-CN" altLang="en-US">
                <a:latin typeface="Consolas" panose="020B0609020204030204" charset="0"/>
                <a:ea typeface="幼圆" panose="02010509060101010101" charset="-122"/>
                <a:cs typeface="Consolas" panose="020B0609020204030204" charset="0"/>
              </a:rPr>
              <a:t>，则</a:t>
            </a:r>
            <a:r>
              <a:rPr lang="en-US" altLang="zh-CN">
                <a:latin typeface="Consolas" panose="020B0609020204030204" charset="0"/>
                <a:ea typeface="幼圆" panose="02010509060101010101" charset="-122"/>
                <a:cs typeface="Consolas" panose="020B0609020204030204" charset="0"/>
              </a:rPr>
              <a:t>=N-3</a:t>
            </a:r>
            <a:endParaRPr lang="zh-CN" altLang="en-US">
              <a:latin typeface="Consolas" panose="020B0609020204030204" charset="0"/>
              <a:ea typeface="幼圆" panose="02010509060101010101" charset="-122"/>
              <a:cs typeface="Consolas" panose="020B0609020204030204" charset="0"/>
            </a:endParaRPr>
          </a:p>
          <a:p>
            <a:endParaRPr lang="zh-CN" altLang="en-US">
              <a:latin typeface="Consolas" panose="020B0609020204030204" charset="0"/>
              <a:ea typeface="幼圆" panose="02010509060101010101" charset="-122"/>
              <a:cs typeface="Consolas" panose="020B0609020204030204" charset="0"/>
            </a:endParaRPr>
          </a:p>
        </p:txBody>
      </p:sp>
    </p:spTree>
    <p:custDataLst>
      <p:tags r:id="rId5"/>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数据文件结构</a:t>
            </a:r>
            <a:endParaRPr lang="zh-CN" altLang="en-US"/>
          </a:p>
        </p:txBody>
      </p:sp>
      <p:sp>
        <p:nvSpPr>
          <p:cNvPr id="3" name="副标题 2"/>
          <p:cNvSpPr/>
          <p:nvPr>
            <p:ph type="subTitle" idx="1"/>
          </p:nvPr>
        </p:nvSpPr>
        <p:spPr/>
        <p:txBody>
          <a:bodyPr/>
          <a:p>
            <a:r>
              <a:rPr lang="zh-CN" altLang="en-US" sz="1800"/>
              <a:t>File Structure</a:t>
            </a:r>
            <a:endParaRPr lang="zh-CN" altLang="en-US" sz="1800"/>
          </a:p>
        </p:txBody>
      </p:sp>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文件和文件存储</a:t>
            </a:r>
            <a:endParaRPr lang="zh-CN" altLang="en-US"/>
          </a:p>
        </p:txBody>
      </p:sp>
      <p:sp>
        <p:nvSpPr>
          <p:cNvPr id="3" name="内容占位符 2"/>
          <p:cNvSpPr/>
          <p:nvPr>
            <p:ph idx="1"/>
          </p:nvPr>
        </p:nvSpPr>
        <p:spPr>
          <a:xfrm>
            <a:off x="260350" y="1490345"/>
            <a:ext cx="11316970" cy="4759325"/>
          </a:xfrm>
        </p:spPr>
        <p:txBody>
          <a:bodyPr/>
          <a:p>
            <a:r>
              <a:rPr lang="zh-CN" altLang="en-US" sz="1800">
                <a:latin typeface="Consolas" panose="020B0609020204030204" charset="0"/>
                <a:ea typeface="幼圆" panose="02010509060101010101" charset="-122"/>
                <a:cs typeface="Consolas" panose="020B0609020204030204" charset="0"/>
                <a:sym typeface="+mn-ea"/>
              </a:rPr>
              <a:t>文件是数据记录的集合，每一个记录都由一个或多个</a:t>
            </a:r>
            <a:r>
              <a:rPr lang="zh-CN" altLang="en-US" sz="1800">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sym typeface="+mn-ea"/>
              </a:rPr>
              <a:t>域</a:t>
            </a:r>
            <a:r>
              <a:rPr lang="zh-CN" altLang="en-US" sz="1800">
                <a:latin typeface="Consolas" panose="020B0609020204030204" charset="0"/>
                <a:ea typeface="幼圆" panose="02010509060101010101" charset="-122"/>
                <a:cs typeface="Consolas" panose="020B0609020204030204" charset="0"/>
                <a:sym typeface="+mn-ea"/>
              </a:rPr>
              <a:t>（fields）组成。</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文件存储在辅助（auxiliary）存储设备或二级存储设备（secondary storage devices）中。</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常见的二级存储设备是磁盘和磁带（disk and tape）。</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文件在二级存储设备中是可读写（read from and written to）的。</a:t>
            </a:r>
            <a:endParaRPr lang="zh-CN" altLang="en-US" sz="1800">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检索文件里的数据</a:t>
            </a:r>
            <a:endParaRPr lang="zh-CN" altLang="en-US"/>
          </a:p>
        </p:txBody>
      </p:sp>
      <p:sp>
        <p:nvSpPr>
          <p:cNvPr id="5" name="副标题 4"/>
          <p:cNvSpPr/>
          <p:nvPr>
            <p:ph type="subTitle" idx="1"/>
          </p:nvPr>
        </p:nvSpPr>
        <p:spPr/>
        <p:txBody>
          <a:bodyPr/>
          <a:p>
            <a:r>
              <a:rPr lang="zh-CN" altLang="en-US" sz="1800"/>
              <a:t>在设计一个文件时，关键问题是如何从文件中检索信息</a:t>
            </a:r>
            <a:endParaRPr lang="zh-CN" altLang="en-US" sz="1800"/>
          </a:p>
        </p:txBody>
      </p:sp>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文件结构</a:t>
            </a:r>
            <a:endParaRPr lang="zh-CN" altLang="en-US"/>
          </a:p>
        </p:txBody>
      </p:sp>
      <p:sp>
        <p:nvSpPr>
          <p:cNvPr id="3" name="内容占位符 2"/>
          <p:cNvSpPr/>
          <p:nvPr>
            <p:ph idx="1"/>
          </p:nvPr>
        </p:nvSpPr>
        <p:spPr/>
        <p:txBody>
          <a:bodyPr/>
          <a:p>
            <a:r>
              <a:rPr lang="zh-CN" altLang="en-US"/>
              <a:t>顺序存储和提取记录</a:t>
            </a:r>
            <a:r>
              <a:rPr lang="en-US" altLang="zh-CN"/>
              <a:t>——</a:t>
            </a:r>
            <a:r>
              <a:rPr lang="zh-CN" altLang="en-US"/>
              <a:t>顺序文件</a:t>
            </a:r>
            <a:endParaRPr lang="zh-CN" altLang="en-US"/>
          </a:p>
          <a:p>
            <a:r>
              <a:rPr lang="zh-CN" altLang="en-US"/>
              <a:t>随机存取</a:t>
            </a:r>
            <a:r>
              <a:rPr lang="en-US" altLang="zh-CN"/>
              <a:t>——</a:t>
            </a:r>
            <a:r>
              <a:rPr lang="zh-CN" altLang="en-US"/>
              <a:t>索引文件</a:t>
            </a:r>
            <a:r>
              <a:rPr lang="en-US" altLang="zh-CN"/>
              <a:t>/</a:t>
            </a:r>
            <a:r>
              <a:rPr lang="zh-CN" altLang="en-US"/>
              <a:t>散列文件</a:t>
            </a:r>
            <a:endParaRPr lang="zh-CN" altLang="en-US"/>
          </a:p>
          <a:p>
            <a:endParaRPr lang="en-US" altLang="zh-CN"/>
          </a:p>
        </p:txBody>
      </p:sp>
      <p:pic>
        <p:nvPicPr>
          <p:cNvPr id="5" name="图片 4"/>
          <p:cNvPicPr>
            <a:picLocks noChangeAspect="1"/>
          </p:cNvPicPr>
          <p:nvPr>
            <p:custDataLst>
              <p:tags r:id="rId1"/>
            </p:custDataLst>
          </p:nvPr>
        </p:nvPicPr>
        <p:blipFill>
          <a:blip r:embed="rId2"/>
          <a:stretch>
            <a:fillRect/>
          </a:stretch>
        </p:blipFill>
        <p:spPr>
          <a:xfrm>
            <a:off x="608330" y="3044190"/>
            <a:ext cx="6816725" cy="2626360"/>
          </a:xfrm>
          <a:prstGeom prst="rect">
            <a:avLst/>
          </a:prstGeom>
        </p:spPr>
      </p:pic>
    </p:spTree>
    <p:custDataLst>
      <p:tags r:id="rId3"/>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顺序文件</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顺序文件</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rPr>
              <a:t>记录被一个接一个地存储到辅助存储器(磁带或磁盘)中</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最后的记录加上 EOF (文件末尾)的标志。</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cs typeface="Consolas" panose="020B0609020204030204" charset="0"/>
              </a:rPr>
              <a:t>操作系统没有有关记录地址的信息记录，只能按照顺序从头到尾一个接一个地进行存取。</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应用：如果公司里每个职员个人资料存储 于一个文件中，月底就可以通过顺序存取检索每条记录来打印工资。</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对于随机存取来说效率不高</a:t>
            </a:r>
            <a:endParaRPr lang="zh-CN" altLang="en-US"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5207635" y="3596640"/>
            <a:ext cx="5018405" cy="285750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7870" y="265500"/>
            <a:ext cx="10969200" cy="705600"/>
          </a:xfrm>
        </p:spPr>
        <p:txBody>
          <a:bodyPr/>
          <a:p>
            <a:r>
              <a:rPr lang="en-US" altLang="zh-CN"/>
              <a:t>8</a:t>
            </a:r>
            <a:r>
              <a:rPr lang="zh-CN" altLang="en-US"/>
              <a:t>进制 octal system</a:t>
            </a:r>
            <a:r>
              <a:rPr lang="en-US" altLang="zh-CN"/>
              <a:t> base=8 S={1-7}</a:t>
            </a:r>
            <a:endParaRPr lang="en-US" altLang="zh-CN"/>
          </a:p>
        </p:txBody>
      </p:sp>
      <p:pic>
        <p:nvPicPr>
          <p:cNvPr id="4" name="内容占位符 3"/>
          <p:cNvPicPr>
            <a:picLocks noChangeAspect="1"/>
          </p:cNvPicPr>
          <p:nvPr>
            <p:ph idx="1"/>
            <p:custDataLst>
              <p:tags r:id="rId1"/>
            </p:custDataLst>
          </p:nvPr>
        </p:nvPicPr>
        <p:blipFill>
          <a:blip r:embed="rId2"/>
          <a:srcRect t="5619"/>
          <a:stretch>
            <a:fillRect/>
          </a:stretch>
        </p:blipFill>
        <p:spPr>
          <a:xfrm>
            <a:off x="452120" y="1222375"/>
            <a:ext cx="7576185" cy="1744980"/>
          </a:xfrm>
          <a:prstGeom prst="rect">
            <a:avLst/>
          </a:prstGeom>
        </p:spPr>
      </p:pic>
      <p:sp>
        <p:nvSpPr>
          <p:cNvPr id="5" name="文本框 4"/>
          <p:cNvSpPr txBox="1"/>
          <p:nvPr/>
        </p:nvSpPr>
        <p:spPr>
          <a:xfrm>
            <a:off x="548640" y="3309620"/>
            <a:ext cx="4064000" cy="368300"/>
          </a:xfrm>
          <a:prstGeom prst="rect">
            <a:avLst/>
          </a:prstGeom>
          <a:noFill/>
        </p:spPr>
        <p:txBody>
          <a:bodyPr wrap="square" rtlCol="0">
            <a:spAutoFit/>
          </a:bodyPr>
          <a:p>
            <a:r>
              <a:rPr lang="zh-CN" altLang="en-US" b="1">
                <a:latin typeface="Consolas" panose="020B0609020204030204" charset="0"/>
                <a:ea typeface="幼圆" panose="02010509060101010101" charset="-122"/>
              </a:rPr>
              <a:t>最大值和实数同前</a:t>
            </a:r>
            <a:endParaRPr lang="zh-CN" altLang="en-US" b="1">
              <a:latin typeface="Consolas" panose="020B0609020204030204" charset="0"/>
              <a:ea typeface="幼圆" panose="02010509060101010101" charset="-122"/>
            </a:endParaRPr>
          </a:p>
        </p:txBody>
      </p:sp>
    </p:spTree>
    <p:custDataLst>
      <p:tags r:id="rId3"/>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5221605" y="3211195"/>
            <a:ext cx="6780530" cy="3276600"/>
          </a:xfrm>
          <a:prstGeom prst="rect">
            <a:avLst/>
          </a:prstGeom>
        </p:spPr>
      </p:pic>
      <p:sp>
        <p:nvSpPr>
          <p:cNvPr id="2" name="标题 1"/>
          <p:cNvSpPr/>
          <p:nvPr>
            <p:ph type="title"/>
          </p:nvPr>
        </p:nvSpPr>
        <p:spPr>
          <a:xfrm>
            <a:off x="180410" y="208985"/>
            <a:ext cx="10969200" cy="705600"/>
          </a:xfrm>
        </p:spPr>
        <p:txBody>
          <a:bodyPr/>
          <a:p>
            <a:r>
              <a:rPr lang="zh-CN" altLang="en-US"/>
              <a:t>更新顺序文件Updating sequential files</a:t>
            </a:r>
            <a:endParaRPr lang="zh-CN" altLang="en-US"/>
          </a:p>
        </p:txBody>
      </p:sp>
      <p:sp>
        <p:nvSpPr>
          <p:cNvPr id="5" name="文本框 4"/>
          <p:cNvSpPr txBox="1"/>
          <p:nvPr/>
        </p:nvSpPr>
        <p:spPr>
          <a:xfrm>
            <a:off x="238125" y="852805"/>
            <a:ext cx="11196955" cy="4939030"/>
          </a:xfrm>
          <a:prstGeom prst="rect">
            <a:avLst/>
          </a:prstGeom>
          <a:noFill/>
        </p:spPr>
        <p:txBody>
          <a:bodyPr wrap="square" rtlCol="0">
            <a:spAutoFit/>
          </a:bodyPr>
          <a:p>
            <a:pPr>
              <a:lnSpc>
                <a:spcPct val="150000"/>
              </a:lnSpc>
            </a:pPr>
            <a:r>
              <a:rPr lang="zh-CN" altLang="en-US">
                <a:latin typeface="Consolas" panose="020B0609020204030204" charset="0"/>
                <a:ea typeface="幼圆" panose="02010509060101010101" charset="-122"/>
                <a:cs typeface="Consolas" panose="020B0609020204030204" charset="0"/>
              </a:rPr>
              <a:t>更新顺序文件涉及到的文件：</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en-US" altLang="zh-CN">
                <a:latin typeface="Consolas" panose="020B0609020204030204" charset="0"/>
                <a:ea typeface="幼圆" panose="02010509060101010101" charset="-122"/>
                <a:cs typeface="Consolas" panose="020B0609020204030204" charset="0"/>
              </a:rPr>
              <a:t>1</a:t>
            </a:r>
            <a:r>
              <a:rPr lang="zh-CN" altLang="en-US">
                <a:latin typeface="Consolas" panose="020B0609020204030204" charset="0"/>
                <a:ea typeface="幼圆" panose="02010509060101010101" charset="-122"/>
                <a:cs typeface="Consolas" panose="020B0609020204030204" charset="0"/>
              </a:rPr>
              <a:t>新主文件（</a:t>
            </a:r>
            <a:r>
              <a:rPr lang="en-US" altLang="zh-CN">
                <a:latin typeface="Consolas" panose="020B0609020204030204" charset="0"/>
                <a:ea typeface="幼圆" panose="02010509060101010101" charset="-122"/>
                <a:cs typeface="Consolas" panose="020B0609020204030204" charset="0"/>
              </a:rPr>
              <a:t>new master file</a:t>
            </a:r>
            <a:r>
              <a:rPr lang="zh-CN" altLang="en-US">
                <a:latin typeface="Consolas" panose="020B0609020204030204" charset="0"/>
                <a:ea typeface="幼圆" panose="02010509060101010101" charset="-122"/>
                <a:cs typeface="Consolas" panose="020B0609020204030204" charset="0"/>
              </a:rPr>
              <a:t>）</a:t>
            </a:r>
            <a:r>
              <a:rPr lang="en-US" altLang="zh-CN">
                <a:latin typeface="Consolas" panose="020B0609020204030204" charset="0"/>
                <a:ea typeface="幼圆" panose="02010509060101010101" charset="-122"/>
                <a:cs typeface="Consolas" panose="020B0609020204030204" charset="0"/>
              </a:rPr>
              <a:t>:新的永久数据文件通常称为新主文件。</a:t>
            </a:r>
            <a:r>
              <a:rPr lang="zh-CN" altLang="en-US">
                <a:latin typeface="Consolas" panose="020B0609020204030204" charset="0"/>
                <a:ea typeface="幼圆" panose="02010509060101010101" charset="-122"/>
                <a:cs typeface="Consolas" panose="020B0609020204030204" charset="0"/>
              </a:rPr>
              <a:t>包含最新的数据。</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en-US" altLang="zh-CN">
                <a:latin typeface="Consolas" panose="020B0609020204030204" charset="0"/>
                <a:ea typeface="幼圆" panose="02010509060101010101" charset="-122"/>
                <a:cs typeface="Consolas" panose="020B0609020204030204" charset="0"/>
              </a:rPr>
              <a:t>2</a:t>
            </a:r>
            <a:r>
              <a:rPr lang="zh-CN" altLang="en-US">
                <a:latin typeface="Consolas" panose="020B0609020204030204" charset="0"/>
                <a:ea typeface="幼圆" panose="02010509060101010101" charset="-122"/>
                <a:cs typeface="Consolas" panose="020B0609020204030204" charset="0"/>
              </a:rPr>
              <a:t>旧主文件（</a:t>
            </a:r>
            <a:r>
              <a:rPr lang="en-US" altLang="zh-CN">
                <a:latin typeface="Consolas" panose="020B0609020204030204" charset="0"/>
                <a:ea typeface="幼圆" panose="02010509060101010101" charset="-122"/>
                <a:cs typeface="Consolas" panose="020B0609020204030204" charset="0"/>
              </a:rPr>
              <a:t>old master file</a:t>
            </a:r>
            <a:r>
              <a:rPr lang="zh-CN" altLang="en-US">
                <a:latin typeface="Consolas" panose="020B0609020204030204" charset="0"/>
                <a:ea typeface="幼圆" panose="02010509060101010101" charset="-122"/>
                <a:cs typeface="Consolas" panose="020B0609020204030204" charset="0"/>
              </a:rPr>
              <a:t>）：被更新的永久文件，更新完留作参考。</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en-US" altLang="zh-CN">
                <a:latin typeface="Consolas" panose="020B0609020204030204" charset="0"/>
                <a:ea typeface="幼圆" panose="02010509060101010101" charset="-122"/>
                <a:cs typeface="Consolas" panose="020B0609020204030204" charset="0"/>
              </a:rPr>
              <a:t>3</a:t>
            </a:r>
            <a:r>
              <a:rPr lang="zh-CN" altLang="en-US">
                <a:latin typeface="Consolas" panose="020B0609020204030204" charset="0"/>
                <a:ea typeface="幼圆" panose="02010509060101010101" charset="-122"/>
                <a:cs typeface="Consolas" panose="020B0609020204030204" charset="0"/>
              </a:rPr>
              <a:t>事务文件</a:t>
            </a:r>
            <a:r>
              <a:rPr lang="en-US" altLang="zh-CN">
                <a:latin typeface="Consolas" panose="020B0609020204030204" charset="0"/>
                <a:ea typeface="幼圆" panose="02010509060101010101" charset="-122"/>
                <a:cs typeface="Consolas" panose="020B0609020204030204" charset="0"/>
              </a:rPr>
              <a:t>(Transaction file)</a:t>
            </a:r>
            <a:r>
              <a:rPr lang="zh-CN" altLang="en-US">
                <a:latin typeface="Consolas" panose="020B0609020204030204" charset="0"/>
                <a:ea typeface="幼圆" panose="02010509060101010101" charset="-122"/>
                <a:cs typeface="Consolas" panose="020B0609020204030204" charset="0"/>
              </a:rPr>
              <a:t>：记录更新中对主文件作出的改变</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处理事务需要键</a:t>
            </a:r>
            <a:r>
              <a:rPr lang="en-US" altLang="zh-CN">
                <a:latin typeface="Consolas" panose="020B0609020204030204" charset="0"/>
                <a:ea typeface="幼圆" panose="02010509060101010101" charset="-122"/>
                <a:cs typeface="Consolas" panose="020B0609020204030204" charset="0"/>
              </a:rPr>
              <a:t>(key)</a:t>
            </a:r>
            <a:r>
              <a:rPr lang="zh-CN" altLang="en-US">
                <a:latin typeface="Consolas" panose="020B0609020204030204" charset="0"/>
                <a:ea typeface="幼圆" panose="02010509060101010101" charset="-122"/>
                <a:cs typeface="Consolas" panose="020B0609020204030204" charset="0"/>
              </a:rPr>
              <a:t>：键就是文件中一个或多个能唯一标识数据的字段。例如：学号。</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涉及到的三类事务操作</a:t>
            </a:r>
            <a:endParaRPr lang="zh-CN" altLang="en-US">
              <a:latin typeface="Consolas" panose="020B0609020204030204" charset="0"/>
              <a:ea typeface="幼圆" panose="02010509060101010101" charset="-122"/>
              <a:cs typeface="Consolas" panose="020B0609020204030204" charset="0"/>
            </a:endParaRPr>
          </a:p>
          <a:p>
            <a:pPr lvl="1" indent="457200">
              <a:lnSpc>
                <a:spcPct val="150000"/>
              </a:lnSpc>
            </a:pPr>
            <a:r>
              <a:rPr lang="zh-CN" altLang="en-US">
                <a:latin typeface="Consolas" panose="020B0609020204030204" charset="0"/>
                <a:ea typeface="幼圆" panose="02010509060101010101" charset="-122"/>
                <a:cs typeface="Consolas" panose="020B0609020204030204" charset="0"/>
              </a:rPr>
              <a:t>添加</a:t>
            </a:r>
            <a:r>
              <a:rPr lang="en-US" altLang="zh-CN">
                <a:latin typeface="Consolas" panose="020B0609020204030204" charset="0"/>
                <a:ea typeface="幼圆" panose="02010509060101010101" charset="-122"/>
                <a:cs typeface="Consolas" panose="020B0609020204030204" charset="0"/>
              </a:rPr>
              <a:t> (add</a:t>
            </a:r>
            <a:r>
              <a:rPr lang="zh-CN" altLang="en-US">
                <a:latin typeface="Consolas" panose="020B0609020204030204" charset="0"/>
                <a:ea typeface="幼圆" panose="02010509060101010101" charset="-122"/>
                <a:cs typeface="Consolas" panose="020B0609020204030204" charset="0"/>
              </a:rPr>
              <a:t>）</a:t>
            </a:r>
            <a:endParaRPr lang="zh-CN" altLang="en-US">
              <a:latin typeface="Consolas" panose="020B0609020204030204" charset="0"/>
              <a:ea typeface="幼圆" panose="02010509060101010101" charset="-122"/>
              <a:cs typeface="Consolas" panose="020B0609020204030204" charset="0"/>
            </a:endParaRPr>
          </a:p>
          <a:p>
            <a:pPr lvl="1" indent="457200">
              <a:lnSpc>
                <a:spcPct val="150000"/>
              </a:lnSpc>
            </a:pPr>
            <a:r>
              <a:rPr lang="zh-CN" altLang="en-US">
                <a:latin typeface="Consolas" panose="020B0609020204030204" charset="0"/>
                <a:ea typeface="幼圆" panose="02010509060101010101" charset="-122"/>
                <a:cs typeface="Consolas" panose="020B0609020204030204" charset="0"/>
              </a:rPr>
              <a:t>删除</a:t>
            </a:r>
            <a:r>
              <a:rPr lang="en-US" altLang="zh-CN">
                <a:latin typeface="Consolas" panose="020B0609020204030204" charset="0"/>
                <a:ea typeface="幼圆" panose="02010509060101010101" charset="-122"/>
                <a:cs typeface="Consolas" panose="020B0609020204030204" charset="0"/>
              </a:rPr>
              <a:t> (delete)</a:t>
            </a:r>
            <a:endParaRPr lang="en-US" altLang="zh-CN">
              <a:latin typeface="Consolas" panose="020B0609020204030204" charset="0"/>
              <a:ea typeface="幼圆" panose="02010509060101010101" charset="-122"/>
              <a:cs typeface="Consolas" panose="020B0609020204030204" charset="0"/>
            </a:endParaRPr>
          </a:p>
          <a:p>
            <a:pPr lvl="1" indent="457200">
              <a:lnSpc>
                <a:spcPct val="150000"/>
              </a:lnSpc>
            </a:pPr>
            <a:r>
              <a:rPr lang="zh-CN" altLang="en-US">
                <a:latin typeface="Consolas" panose="020B0609020204030204" charset="0"/>
                <a:ea typeface="幼圆" panose="02010509060101010101" charset="-122"/>
                <a:cs typeface="Consolas" panose="020B0609020204030204" charset="0"/>
              </a:rPr>
              <a:t>更改（</a:t>
            </a:r>
            <a:r>
              <a:rPr lang="en-US" altLang="zh-CN">
                <a:latin typeface="Consolas" panose="020B0609020204030204" charset="0"/>
                <a:ea typeface="幼圆" panose="02010509060101010101" charset="-122"/>
                <a:cs typeface="Consolas" panose="020B0609020204030204" charset="0"/>
              </a:rPr>
              <a:t>change</a:t>
            </a:r>
            <a:r>
              <a:rPr lang="zh-CN" altLang="en-US">
                <a:latin typeface="Consolas" panose="020B0609020204030204" charset="0"/>
                <a:ea typeface="幼圆" panose="02010509060101010101" charset="-122"/>
                <a:cs typeface="Consolas" panose="020B0609020204030204" charset="0"/>
              </a:rPr>
              <a:t>）</a:t>
            </a:r>
            <a:endParaRPr lang="zh-CN" altLang="en-US">
              <a:latin typeface="Consolas" panose="020B0609020204030204" charset="0"/>
              <a:ea typeface="幼圆" panose="02010509060101010101" charset="-122"/>
              <a:cs typeface="Consolas" panose="020B0609020204030204" charset="0"/>
            </a:endParaRPr>
          </a:p>
          <a:p>
            <a:pPr marL="0" lvl="0" indent="0">
              <a:lnSpc>
                <a:spcPct val="150000"/>
              </a:lnSpc>
              <a:buNone/>
            </a:pPr>
            <a:r>
              <a:rPr lang="en-US" altLang="zh-CN">
                <a:solidFill>
                  <a:schemeClr val="tx1"/>
                </a:solidFill>
                <a:latin typeface="Consolas" panose="020B0609020204030204" charset="0"/>
                <a:ea typeface="幼圆" panose="02010509060101010101" charset="-122"/>
                <a:cs typeface="Consolas" panose="020B0609020204030204" charset="0"/>
              </a:rPr>
              <a:t>4</a:t>
            </a:r>
            <a:r>
              <a:rPr lang="zh-CN" altLang="en-US">
                <a:solidFill>
                  <a:schemeClr val="tx1"/>
                </a:solidFill>
                <a:latin typeface="Consolas" panose="020B0609020204030204" charset="0"/>
                <a:ea typeface="幼圆" panose="02010509060101010101" charset="-122"/>
                <a:cs typeface="Consolas" panose="020B0609020204030204" charset="0"/>
              </a:rPr>
              <a:t>错误报告文件（Error report file）：</a:t>
            </a:r>
            <a:endParaRPr lang="zh-CN" altLang="en-US">
              <a:solidFill>
                <a:schemeClr val="tx1"/>
              </a:solidFill>
              <a:latin typeface="Consolas" panose="020B0609020204030204" charset="0"/>
              <a:ea typeface="幼圆" panose="02010509060101010101" charset="-122"/>
              <a:cs typeface="Consolas" panose="020B0609020204030204" charset="0"/>
            </a:endParaRPr>
          </a:p>
          <a:p>
            <a:pPr marL="0" lvl="0" indent="457200">
              <a:lnSpc>
                <a:spcPct val="150000"/>
              </a:lnSpc>
              <a:buNone/>
            </a:pPr>
            <a:r>
              <a:rPr lang="zh-CN" altLang="en-US">
                <a:solidFill>
                  <a:schemeClr val="tx1"/>
                </a:solidFill>
                <a:latin typeface="Consolas" panose="020B0609020204030204" charset="0"/>
                <a:ea typeface="幼圆" panose="02010509060101010101" charset="-122"/>
                <a:cs typeface="Consolas" panose="020B0609020204030204" charset="0"/>
              </a:rPr>
              <a:t>在数据更新时所 发现的错误的清单，向用户报告。</a:t>
            </a:r>
            <a:endParaRPr lang="zh-CN" altLang="en-US">
              <a:solidFill>
                <a:schemeClr val="tx1"/>
              </a:solidFill>
              <a:latin typeface="Consolas" panose="020B0609020204030204" charset="0"/>
              <a:ea typeface="幼圆" panose="02010509060101010101" charset="-122"/>
              <a:cs typeface="Consolas" panose="020B0609020204030204" charset="0"/>
            </a:endParaRPr>
          </a:p>
          <a:p>
            <a:endParaRPr lang="zh-CN" altLang="en-US">
              <a:solidFill>
                <a:schemeClr val="tx1"/>
              </a:solidFill>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23590" y="238195"/>
            <a:ext cx="10969200" cy="705600"/>
          </a:xfrm>
        </p:spPr>
        <p:txBody>
          <a:bodyPr/>
          <a:p>
            <a:r>
              <a:rPr lang="zh-CN" altLang="en-US"/>
              <a:t>更新过程</a:t>
            </a:r>
            <a:endParaRPr lang="zh-CN" altLang="en-US"/>
          </a:p>
        </p:txBody>
      </p:sp>
      <p:sp>
        <p:nvSpPr>
          <p:cNvPr id="3" name="内容占位符 2"/>
          <p:cNvSpPr/>
          <p:nvPr>
            <p:ph idx="1"/>
          </p:nvPr>
        </p:nvSpPr>
        <p:spPr>
          <a:xfrm>
            <a:off x="223520" y="1049020"/>
            <a:ext cx="8204835" cy="4759325"/>
          </a:xfrm>
        </p:spPr>
        <p:txBody>
          <a:bodyPr/>
          <a:p>
            <a:r>
              <a:rPr lang="zh-CN" altLang="en-US" sz="1800">
                <a:latin typeface="Consolas" panose="020B0609020204030204" charset="0"/>
                <a:ea typeface="幼圆" panose="02010509060101010101" charset="-122"/>
                <a:cs typeface="Consolas" panose="020B0609020204030204" charset="0"/>
              </a:rPr>
              <a:t>比较键：事务文件的键</a:t>
            </a:r>
            <a:r>
              <a:rPr lang="en-US" altLang="zh-CN" sz="1800">
                <a:latin typeface="Consolas" panose="020B0609020204030204" charset="0"/>
                <a:ea typeface="幼圆" panose="02010509060101010101" charset="-122"/>
                <a:cs typeface="Consolas" panose="020B0609020204030204" charset="0"/>
              </a:rPr>
              <a:t>&amp;</a:t>
            </a:r>
            <a:r>
              <a:rPr lang="zh-CN" altLang="en-US" sz="1800">
                <a:latin typeface="Consolas" panose="020B0609020204030204" charset="0"/>
                <a:ea typeface="幼圆" panose="02010509060101010101" charset="-122"/>
                <a:cs typeface="Consolas" panose="020B0609020204030204" charset="0"/>
              </a:rPr>
              <a:t>主文件中的键</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相等</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两键相等</a:t>
            </a:r>
            <a:endParaRPr lang="en-US" altLang="zh-CN" sz="1800">
              <a:latin typeface="Consolas" panose="020B0609020204030204" charset="0"/>
              <a:ea typeface="幼圆" panose="02010509060101010101" charset="-122"/>
              <a:cs typeface="Consolas" panose="020B0609020204030204" charset="0"/>
            </a:endParaRPr>
          </a:p>
          <a:p>
            <a:pPr lvl="2"/>
            <a:r>
              <a:rPr lang="zh-CN" altLang="en-US" sz="1800">
                <a:latin typeface="Consolas" panose="020B0609020204030204" charset="0"/>
                <a:ea typeface="幼圆" panose="02010509060101010101" charset="-122"/>
                <a:cs typeface="Consolas" panose="020B0609020204030204" charset="0"/>
              </a:rPr>
              <a:t>a.如果事务是修改 (C), 则修改主文件数据。（右图</a:t>
            </a:r>
            <a:r>
              <a:rPr lang="en-US" altLang="zh-CN" sz="1800">
                <a:latin typeface="Consolas" panose="020B0609020204030204" charset="0"/>
                <a:ea typeface="幼圆" panose="02010509060101010101" charset="-122"/>
                <a:cs typeface="Consolas" panose="020B0609020204030204" charset="0"/>
              </a:rPr>
              <a:t>14</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pPr lvl="2"/>
            <a:r>
              <a:rPr lang="zh-CN" altLang="en-US" sz="1800">
                <a:latin typeface="Consolas" panose="020B0609020204030204" charset="0"/>
                <a:ea typeface="幼圆" panose="02010509060101010101" charset="-122"/>
                <a:cs typeface="Consolas" panose="020B0609020204030204" charset="0"/>
              </a:rPr>
              <a:t>b.如果事务是删除 (D), 则将数据从主文件中删除。（右图</a:t>
            </a:r>
            <a:r>
              <a:rPr lang="en-US" altLang="zh-CN" sz="1800">
                <a:latin typeface="Consolas" panose="020B0609020204030204" charset="0"/>
                <a:ea typeface="幼圆" panose="02010509060101010101" charset="-122"/>
                <a:cs typeface="Consolas" panose="020B0609020204030204" charset="0"/>
              </a:rPr>
              <a:t>21</a:t>
            </a:r>
            <a:r>
              <a:rPr lang="zh-CN" altLang="en-US" sz="1800">
                <a:latin typeface="Consolas" panose="020B0609020204030204" charset="0"/>
                <a:ea typeface="幼圆" panose="02010509060101010101" charset="-122"/>
                <a:cs typeface="Consolas" panose="020B0609020204030204" charset="0"/>
              </a:rPr>
              <a:t>）</a:t>
            </a:r>
            <a:endParaRPr lang="en-US" altLang="zh-CN" sz="1800">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大于＞</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1143000" lvl="2"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如果事务文件的键大于主文件的键，将旧主文件记录写入新主文件。</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1143000" lvl="2"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如右图</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10</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13</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小于＜：</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sym typeface="+mn-ea"/>
              </a:rPr>
              <a:t>事务文件的键＜主文件的键</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1143000" lvl="2" indent="-228600">
              <a:buFont typeface="Arial" panose="020B0604020202020204" pitchFamily="34" charset="0"/>
              <a:buChar char="●"/>
            </a:pPr>
            <a:r>
              <a:rPr lang="zh-CN" altLang="en-US" sz="1800">
                <a:latin typeface="Consolas" panose="020B0609020204030204" charset="0"/>
                <a:ea typeface="幼圆" panose="02010509060101010101" charset="-122"/>
                <a:cs typeface="Consolas" panose="020B0609020204030204" charset="0"/>
                <a:sym typeface="+mn-ea"/>
              </a:rPr>
              <a:t>事务就是一个增加 (A), 则将事务追加到新主文件中。（</a:t>
            </a:r>
            <a:r>
              <a:rPr lang="en-US" altLang="zh-CN" sz="1800">
                <a:latin typeface="Consolas" panose="020B0609020204030204" charset="0"/>
                <a:ea typeface="幼圆" panose="02010509060101010101" charset="-122"/>
                <a:cs typeface="Consolas" panose="020B0609020204030204" charset="0"/>
                <a:sym typeface="+mn-ea"/>
              </a:rPr>
              <a:t>17</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5" name="图片 4"/>
          <p:cNvPicPr>
            <a:picLocks noChangeAspect="1"/>
          </p:cNvPicPr>
          <p:nvPr>
            <p:custDataLst>
              <p:tags r:id="rId1"/>
            </p:custDataLst>
          </p:nvPr>
        </p:nvPicPr>
        <p:blipFill>
          <a:blip r:embed="rId2"/>
          <a:stretch>
            <a:fillRect/>
          </a:stretch>
        </p:blipFill>
        <p:spPr>
          <a:xfrm>
            <a:off x="8192770" y="943610"/>
            <a:ext cx="3933825" cy="3943350"/>
          </a:xfrm>
          <a:prstGeom prst="rect">
            <a:avLst/>
          </a:prstGeom>
        </p:spPr>
      </p:pic>
    </p:spTree>
    <p:custDataLst>
      <p:tags r:id="rId3"/>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随机存取</a:t>
            </a:r>
            <a:r>
              <a:rPr lang="en-US" altLang="zh-CN"/>
              <a:t>——</a:t>
            </a:r>
            <a:r>
              <a:rPr lang="zh-CN" altLang="en-US"/>
              <a:t>索引文件</a:t>
            </a:r>
            <a:endParaRPr lang="zh-CN" altLang="en-US"/>
          </a:p>
        </p:txBody>
      </p:sp>
      <p:sp>
        <p:nvSpPr>
          <p:cNvPr id="5" name="副标题 4"/>
          <p:cNvSpPr/>
          <p:nvPr>
            <p:ph type="subTitle" idx="1"/>
          </p:nvPr>
        </p:nvSpPr>
        <p:spPr/>
        <p:txBody>
          <a:bodyPr/>
          <a:p>
            <a:r>
              <a:rPr lang="zh-CN" altLang="en-US" sz="1800"/>
              <a:t>INDEXED FILES</a:t>
            </a:r>
            <a:endParaRPr lang="zh-CN" altLang="en-US" sz="1800"/>
          </a:p>
        </p:txBody>
      </p:sp>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32740" y="238125"/>
            <a:ext cx="10968990" cy="777875"/>
          </a:xfrm>
        </p:spPr>
        <p:txBody>
          <a:bodyPr>
            <a:normAutofit fontScale="90000"/>
          </a:bodyPr>
          <a:p>
            <a:r>
              <a:rPr lang="zh-CN" altLang="en-US"/>
              <a:t>索引文件</a:t>
            </a:r>
            <a:r>
              <a:rPr lang="en-US" altLang="zh-CN"/>
              <a:t> indexed files</a:t>
            </a:r>
            <a:br>
              <a:rPr lang="en-US" altLang="zh-CN"/>
            </a:br>
            <a:r>
              <a:rPr lang="en-US" altLang="zh-CN"/>
              <a:t>&amp;</a:t>
            </a:r>
            <a:r>
              <a:rPr lang="zh-CN" altLang="en-US"/>
              <a:t>倒排文档</a:t>
            </a:r>
            <a:r>
              <a:rPr lang="en-US" altLang="zh-CN"/>
              <a:t> </a:t>
            </a:r>
            <a:r>
              <a:rPr lang="zh-CN">
                <a:solidFill>
                  <a:srgbClr val="000000"/>
                </a:solidFill>
                <a:ea typeface="宋体" panose="02010600030101010101" pitchFamily="2" charset="-122"/>
                <a:sym typeface="+mn-ea"/>
              </a:rPr>
              <a:t>Inverted files</a:t>
            </a:r>
            <a:endParaRPr lang="en-US" altLang="zh-CN"/>
          </a:p>
        </p:txBody>
      </p:sp>
      <p:sp>
        <p:nvSpPr>
          <p:cNvPr id="3" name="内容占位符 2"/>
          <p:cNvSpPr/>
          <p:nvPr>
            <p:ph idx="1"/>
          </p:nvPr>
        </p:nvSpPr>
        <p:spPr>
          <a:xfrm>
            <a:off x="376625" y="1016055"/>
            <a:ext cx="10969200" cy="4759200"/>
          </a:xfrm>
        </p:spPr>
        <p:txBody>
          <a:bodyPr/>
          <a:p>
            <a:r>
              <a:rPr lang="zh-CN" altLang="en-US" sz="1800">
                <a:latin typeface="Consolas" panose="020B0609020204030204" charset="0"/>
                <a:ea typeface="幼圆" panose="02010509060101010101" charset="-122"/>
              </a:rPr>
              <a:t>若想在文件中实现随机存取记录，需要知道记录的地址。引入索引</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sym typeface="+mn-ea"/>
              </a:rPr>
              <a:t>索引本身非常小，只占两个字段：</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Consolas" panose="020B0609020204030204" charset="0"/>
                <a:sym typeface="+mn-ea"/>
              </a:rPr>
              <a:t>顺序文件的键</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在磁盘上相应记录的地址。</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在索引文件中，索引将键映射到地址： the index maps the key to the address.</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rPr>
              <a:t>索引文件，由数据文件组成。就是带索引的顺序文件。</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sym typeface="+mn-ea"/>
              </a:rPr>
              <a:t>倒排文件（Inverted files）：多索引文件。索引文件的好处之一就是可以有多个索引，每个索引有不同的键。</a:t>
            </a:r>
            <a:endParaRPr lang="zh-CN" altLang="en-US" sz="1800">
              <a:latin typeface="Consolas" panose="020B0609020204030204" charset="0"/>
              <a:ea typeface="幼圆" panose="02010509060101010101" charset="-122"/>
            </a:endParaRPr>
          </a:p>
          <a:p>
            <a:pPr lvl="1"/>
            <a:endParaRPr lang="zh-CN" altLang="en-US"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3101975" y="3842385"/>
            <a:ext cx="6391910" cy="3015615"/>
          </a:xfrm>
          <a:prstGeom prst="rect">
            <a:avLst/>
          </a:prstGeom>
        </p:spPr>
      </p:pic>
    </p:spTree>
    <p:custDataLst>
      <p:tags r:id="rId3"/>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89560" y="231140"/>
            <a:ext cx="5649595" cy="705485"/>
          </a:xfrm>
        </p:spPr>
        <p:txBody>
          <a:bodyPr/>
          <a:p>
            <a:r>
              <a:rPr lang="zh-CN" altLang="en-US"/>
              <a:t>存取索引文件中的记录步骤</a:t>
            </a:r>
            <a:endParaRPr lang="zh-CN" altLang="en-US"/>
          </a:p>
        </p:txBody>
      </p:sp>
      <p:sp>
        <p:nvSpPr>
          <p:cNvPr id="3" name="内容占位符 2"/>
          <p:cNvSpPr/>
          <p:nvPr>
            <p:ph idx="1"/>
          </p:nvPr>
        </p:nvSpPr>
        <p:spPr>
          <a:xfrm>
            <a:off x="446405" y="1177925"/>
            <a:ext cx="5649595" cy="4759325"/>
          </a:xfrm>
        </p:spPr>
        <p:txBody>
          <a:bodyPr/>
          <a:p>
            <a:r>
              <a:rPr lang="zh-CN" altLang="en-US"/>
              <a:t>1)文件的索引保存在磁盘上， 当需要处理数据文件时，先要把索引导入内存中(文件很小，只占用很小的内存空间)。</a:t>
            </a:r>
            <a:endParaRPr lang="zh-CN" altLang="en-US"/>
          </a:p>
          <a:p>
            <a:r>
              <a:rPr lang="zh-CN" altLang="en-US"/>
              <a:t>2)搜索项目，用高效的算法(如折半查找法)查找目标键。</a:t>
            </a:r>
            <a:endParaRPr lang="zh-CN" altLang="en-US"/>
          </a:p>
          <a:p>
            <a:r>
              <a:rPr lang="zh-CN" altLang="en-US"/>
              <a:t>3)检索记录的地址。</a:t>
            </a:r>
            <a:endParaRPr lang="zh-CN" altLang="en-US"/>
          </a:p>
          <a:p>
            <a:r>
              <a:rPr lang="zh-CN" altLang="en-US"/>
              <a:t>4)按照地址，检索数据记录并返回给用户。</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6233795" y="1233170"/>
            <a:ext cx="5671185" cy="4391660"/>
          </a:xfrm>
          <a:prstGeom prst="rect">
            <a:avLst/>
          </a:prstGeom>
        </p:spPr>
      </p:pic>
    </p:spTree>
    <p:custDataLst>
      <p:tags r:id="rId3"/>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散列文件</a:t>
            </a:r>
            <a:endParaRPr lang="zh-CN" altLang="en-US"/>
          </a:p>
        </p:txBody>
      </p:sp>
      <p:sp>
        <p:nvSpPr>
          <p:cNvPr id="5" name="副标题 4"/>
          <p:cNvSpPr/>
          <p:nvPr>
            <p:ph type="subTitle" idx="1"/>
          </p:nvPr>
        </p:nvSpPr>
        <p:spPr/>
        <p:txBody>
          <a:bodyPr/>
          <a:p>
            <a:r>
              <a:rPr lang="zh-CN" altLang="en-US" sz="1800"/>
              <a:t>HASHED FILES</a:t>
            </a:r>
            <a:endParaRPr lang="zh-CN" altLang="en-US" sz="1800"/>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24225" y="231210"/>
            <a:ext cx="10969200" cy="705600"/>
          </a:xfrm>
        </p:spPr>
        <p:txBody>
          <a:bodyPr/>
          <a:p>
            <a:r>
              <a:rPr lang="zh-CN" altLang="en-US"/>
              <a:t>散列文件中的键</a:t>
            </a:r>
            <a:r>
              <a:rPr lang="en-US" altLang="zh-CN"/>
              <a:t>-</a:t>
            </a:r>
            <a:r>
              <a:rPr lang="zh-CN" altLang="en-US"/>
              <a:t>地址映射</a:t>
            </a:r>
            <a:endParaRPr lang="zh-CN" altLang="en-US"/>
          </a:p>
        </p:txBody>
      </p:sp>
      <p:sp>
        <p:nvSpPr>
          <p:cNvPr id="3" name="内容占位符 2"/>
          <p:cNvSpPr/>
          <p:nvPr>
            <p:ph idx="1"/>
          </p:nvPr>
        </p:nvSpPr>
        <p:spPr>
          <a:xfrm>
            <a:off x="224155" y="936625"/>
            <a:ext cx="11657330" cy="5542280"/>
          </a:xfrm>
        </p:spPr>
        <p:txBody>
          <a:bodyPr/>
          <a:p>
            <a:r>
              <a:rPr lang="zh-CN" altLang="en-US" sz="1800">
                <a:latin typeface="Consolas" panose="020B0609020204030204" charset="0"/>
                <a:ea typeface="幼圆" panose="02010509060101010101" charset="-122"/>
                <a:cs typeface="Consolas" panose="020B0609020204030204" charset="0"/>
                <a:sym typeface="+mn-ea"/>
              </a:rPr>
              <a:t>在索引文件中，索引将键映射到地址；而散列文件用</a:t>
            </a:r>
            <a:r>
              <a:rPr lang="zh-CN" altLang="en-US" sz="1800" b="1">
                <a:solidFill>
                  <a:srgbClr val="FF0000"/>
                </a:solidFill>
                <a:latin typeface="Consolas" panose="020B0609020204030204" charset="0"/>
                <a:ea typeface="幼圆" panose="02010509060101010101" charset="-122"/>
                <a:cs typeface="Consolas" panose="020B0609020204030204" charset="0"/>
                <a:sym typeface="+mn-ea"/>
              </a:rPr>
              <a:t>数学函数</a:t>
            </a:r>
            <a:r>
              <a:rPr lang="zh-CN" altLang="en-US" sz="1800">
                <a:latin typeface="Consolas" panose="020B0609020204030204" charset="0"/>
                <a:ea typeface="幼圆" panose="02010509060101010101" charset="-122"/>
                <a:cs typeface="Consolas" panose="020B0609020204030204" charset="0"/>
                <a:sym typeface="+mn-ea"/>
              </a:rPr>
              <a:t>完成映射</a:t>
            </a:r>
            <a:endParaRPr lang="zh-CN" altLang="en-US" sz="1800">
              <a:latin typeface="Consolas" panose="020B0609020204030204" charset="0"/>
              <a:ea typeface="幼圆" panose="02010509060101010101" charset="-122"/>
              <a:cs typeface="Consolas" panose="020B0609020204030204" charset="0"/>
              <a:sym typeface="+mn-ea"/>
            </a:endParaRPr>
          </a:p>
          <a:p>
            <a:pPr lvl="1"/>
            <a:r>
              <a:rPr lang="zh-CN" altLang="en-US" sz="1800">
                <a:latin typeface="Consolas" panose="020B0609020204030204" charset="0"/>
                <a:ea typeface="幼圆" panose="02010509060101010101" charset="-122"/>
                <a:cs typeface="幼圆" panose="02010509060101010101" charset="-122"/>
              </a:rPr>
              <a:t>检索过程：用户给出键，函数将键映射成地址，再传送给操作系统</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对比索引文件，散列文件无需额外的保存在磁盘里的文件(索引)，直接用函数来寻找地址</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sym typeface="+mn-ea"/>
              </a:rPr>
              <a:t>散列方法：</a:t>
            </a:r>
            <a:r>
              <a:rPr lang="zh-CN" altLang="en-US" sz="1800">
                <a:latin typeface="Consolas" panose="020B0609020204030204" charset="0"/>
                <a:ea typeface="幼圆" panose="02010509060101010101" charset="-122"/>
                <a:cs typeface="幼圆" panose="02010509060101010101" charset="-122"/>
              </a:rPr>
              <a:t>这种键</a:t>
            </a:r>
            <a:r>
              <a:rPr lang="en-US" altLang="zh-CN" sz="1800">
                <a:latin typeface="Consolas" panose="020B0609020204030204" charset="0"/>
                <a:ea typeface="幼圆" panose="02010509060101010101" charset="-122"/>
                <a:cs typeface="幼圆" panose="02010509060101010101" charset="-122"/>
              </a:rPr>
              <a:t>-</a:t>
            </a:r>
            <a:r>
              <a:rPr lang="zh-CN" altLang="en-US" sz="1800">
                <a:latin typeface="Consolas" panose="020B0609020204030204" charset="0"/>
                <a:ea typeface="幼圆" panose="02010509060101010101" charset="-122"/>
                <a:cs typeface="幼圆" panose="02010509060101010101" charset="-122"/>
              </a:rPr>
              <a:t>地址映射有很多</a:t>
            </a:r>
            <a:endParaRPr lang="zh-CN" altLang="en-US" sz="1800">
              <a:latin typeface="Consolas" panose="020B0609020204030204" charset="0"/>
              <a:ea typeface="幼圆" panose="02010509060101010101" charset="-122"/>
              <a:cs typeface="幼圆" panose="02010509060101010101" charset="-122"/>
            </a:endParaRPr>
          </a:p>
          <a:p>
            <a:pPr lvl="2"/>
            <a:r>
              <a:rPr lang="zh-CN" altLang="en-US" sz="1800">
                <a:latin typeface="Consolas" panose="020B0609020204030204" charset="0"/>
                <a:ea typeface="幼圆" panose="02010509060101010101" charset="-122"/>
                <a:cs typeface="幼圆" panose="02010509060101010101" charset="-122"/>
              </a:rPr>
              <a:t>平方中值法，折叠法，旋转法，伪随机法</a:t>
            </a:r>
            <a:endParaRPr lang="zh-CN" altLang="en-US" sz="1800">
              <a:latin typeface="Consolas" panose="020B0609020204030204" charset="0"/>
              <a:ea typeface="幼圆" panose="02010509060101010101" charset="-122"/>
              <a:cs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539750" y="3342640"/>
            <a:ext cx="8524875" cy="3136265"/>
          </a:xfrm>
          <a:prstGeom prst="rect">
            <a:avLst/>
          </a:prstGeom>
          <a:ln w="19050">
            <a:solidFill>
              <a:schemeClr val="tx1"/>
            </a:solidFill>
          </a:ln>
        </p:spPr>
      </p:pic>
    </p:spTree>
    <p:custDataLst>
      <p:tags r:id="rId3"/>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54400" y="332810"/>
            <a:ext cx="10969200" cy="705600"/>
          </a:xfrm>
        </p:spPr>
        <p:txBody>
          <a:bodyPr/>
          <a:p>
            <a:r>
              <a:rPr lang="zh-CN" altLang="en-US"/>
              <a:t>散列方法</a:t>
            </a:r>
            <a:r>
              <a:rPr lang="en-US" altLang="zh-CN"/>
              <a:t>——</a:t>
            </a:r>
            <a:r>
              <a:rPr lang="zh-CN" altLang="en-US"/>
              <a:t>直接散列法Direct hashing</a:t>
            </a:r>
            <a:endParaRPr lang="zh-CN" altLang="en-US"/>
          </a:p>
        </p:txBody>
      </p:sp>
      <p:sp>
        <p:nvSpPr>
          <p:cNvPr id="3" name="内容占位符 2"/>
          <p:cNvSpPr/>
          <p:nvPr>
            <p:ph idx="1"/>
          </p:nvPr>
        </p:nvSpPr>
        <p:spPr>
          <a:xfrm>
            <a:off x="426790" y="1294820"/>
            <a:ext cx="10969200" cy="4759200"/>
          </a:xfrm>
        </p:spPr>
        <p:txBody>
          <a:bodyPr/>
          <a:p>
            <a:r>
              <a:rPr lang="zh-CN" altLang="en-US" sz="1800">
                <a:latin typeface="Consolas" panose="020B0609020204030204" charset="0"/>
                <a:ea typeface="幼圆" panose="02010509060101010101" charset="-122"/>
              </a:rPr>
              <a:t>直接散列中：键</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sym typeface="+mn-ea"/>
              </a:rPr>
              <a:t>数据文件地址</a:t>
            </a:r>
            <a:r>
              <a:rPr lang="en-US" altLang="zh-CN" sz="1800">
                <a:latin typeface="Consolas" panose="020B0609020204030204" charset="0"/>
                <a:ea typeface="幼圆" panose="02010509060101010101" charset="-122"/>
                <a:sym typeface="+mn-ea"/>
              </a:rPr>
              <a:t>-</a:t>
            </a:r>
            <a:r>
              <a:rPr lang="zh-CN" altLang="en-US" sz="1800">
                <a:latin typeface="Consolas" panose="020B0609020204030204" charset="0"/>
                <a:ea typeface="幼圆" panose="02010509060101010101" charset="-122"/>
              </a:rPr>
              <a:t>不经过算法处理（algorithmic manipulation）</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能建立一对一关系。（其他的散列法都做不到）</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不存在同义词和冲突问题，但应用有限（效率低，文件大）</a:t>
            </a:r>
            <a:endParaRPr lang="zh-CN" altLang="en-US" sz="1800">
              <a:latin typeface="Consolas" panose="020B0609020204030204" charset="0"/>
              <a:ea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622300" y="2879725"/>
            <a:ext cx="6768465" cy="3703320"/>
          </a:xfrm>
          <a:prstGeom prst="rect">
            <a:avLst/>
          </a:prstGeom>
        </p:spPr>
      </p:pic>
    </p:spTree>
    <p:custDataLst>
      <p:tags r:id="rId3"/>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25825" y="296615"/>
            <a:ext cx="10969200" cy="705600"/>
          </a:xfrm>
        </p:spPr>
        <p:txBody>
          <a:bodyPr>
            <a:normAutofit fontScale="90000"/>
          </a:bodyPr>
          <a:p>
            <a:r>
              <a:rPr lang="zh-CN" altLang="en-US">
                <a:sym typeface="+mn-ea"/>
              </a:rPr>
              <a:t>散列方法</a:t>
            </a:r>
            <a:r>
              <a:rPr lang="en-US" altLang="zh-CN">
                <a:sym typeface="+mn-ea"/>
              </a:rPr>
              <a:t>——</a:t>
            </a:r>
            <a:r>
              <a:rPr lang="zh-CN" altLang="en-US"/>
              <a:t>求模法</a:t>
            </a:r>
            <a:r>
              <a:rPr lang="en-US" altLang="zh-CN"/>
              <a:t>/</a:t>
            </a:r>
            <a:r>
              <a:rPr lang="zh-CN" altLang="en-US"/>
              <a:t>除余散列法</a:t>
            </a:r>
            <a:br>
              <a:rPr lang="zh-CN" altLang="en-US"/>
            </a:br>
            <a:r>
              <a:rPr lang="zh-CN" altLang="en-US"/>
              <a:t>Modulo division hashing</a:t>
            </a:r>
            <a:r>
              <a:rPr lang="en-US" altLang="zh-CN"/>
              <a:t>/division remainder hashing</a:t>
            </a:r>
            <a:endParaRPr lang="en-US" altLang="zh-CN"/>
          </a:p>
        </p:txBody>
      </p:sp>
      <p:sp>
        <p:nvSpPr>
          <p:cNvPr id="3" name="内容占位符 2"/>
          <p:cNvSpPr/>
          <p:nvPr>
            <p:ph idx="1"/>
          </p:nvPr>
        </p:nvSpPr>
        <p:spPr>
          <a:xfrm>
            <a:off x="394970" y="1069340"/>
            <a:ext cx="5540375" cy="5788660"/>
          </a:xfrm>
        </p:spPr>
        <p:txBody>
          <a:bodyPr>
            <a:noAutofit/>
          </a:bodyPr>
          <a:p>
            <a:r>
              <a:rPr lang="zh-CN" altLang="en-US" sz="1800">
                <a:latin typeface="Consolas" panose="020B0609020204030204" charset="0"/>
                <a:ea typeface="幼圆" panose="02010509060101010101" charset="-122"/>
                <a:cs typeface="Consolas" panose="020B0609020204030204" charset="0"/>
              </a:rPr>
              <a:t>求模法中，地址</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键÷文件大小，得到余数后</a:t>
            </a:r>
            <a:r>
              <a:rPr lang="en-US" altLang="zh-CN" sz="1800">
                <a:latin typeface="Consolas" panose="020B0609020204030204" charset="0"/>
                <a:ea typeface="幼圆" panose="02010509060101010101" charset="-122"/>
                <a:cs typeface="Consolas" panose="020B0609020204030204" charset="0"/>
              </a:rPr>
              <a:t>+1</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address</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 key mod list_size </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1</a:t>
            </a:r>
            <a:endParaRPr lang="zh-CN" altLang="en-US" sz="1800">
              <a:latin typeface="Consolas" panose="020B0609020204030204" charset="0"/>
              <a:ea typeface="幼圆" panose="02010509060101010101" charset="-122"/>
              <a:cs typeface="Consolas" panose="020B0609020204030204" charset="0"/>
            </a:endParaRPr>
          </a:p>
          <a:p>
            <a:pPr lvl="1"/>
            <a:r>
              <a:rPr lang="en-US" altLang="zh-CN" sz="1800">
                <a:latin typeface="Consolas" panose="020B0609020204030204" charset="0"/>
                <a:ea typeface="幼圆" panose="02010509060101010101" charset="-122"/>
                <a:cs typeface="Consolas" panose="020B0609020204030204" charset="0"/>
              </a:rPr>
              <a:t>list_size</a:t>
            </a:r>
            <a:r>
              <a:rPr lang="zh-CN" altLang="en-US" sz="1800">
                <a:latin typeface="Consolas" panose="020B0609020204030204" charset="0"/>
                <a:ea typeface="幼圆" panose="02010509060101010101" charset="-122"/>
                <a:cs typeface="Consolas" panose="020B0609020204030204" charset="0"/>
              </a:rPr>
              <a:t>是文件中元素的数目，结果加</a:t>
            </a:r>
            <a:r>
              <a:rPr lang="en-US" altLang="zh-CN" sz="1800">
                <a:latin typeface="Consolas" panose="020B0609020204030204" charset="0"/>
                <a:ea typeface="幼圆" panose="02010509060101010101" charset="-122"/>
                <a:cs typeface="Consolas" panose="020B0609020204030204" charset="0"/>
              </a:rPr>
              <a:t>1</a:t>
            </a:r>
            <a:r>
              <a:rPr lang="zh-CN" altLang="en-US" sz="1800">
                <a:latin typeface="Consolas" panose="020B0609020204030204" charset="0"/>
                <a:ea typeface="幼圆" panose="02010509060101010101" charset="-122"/>
                <a:cs typeface="Consolas" panose="020B0609020204030204" charset="0"/>
              </a:rPr>
              <a:t>是因为地址从</a:t>
            </a:r>
            <a:r>
              <a:rPr lang="en-US" altLang="zh-CN" sz="1800">
                <a:latin typeface="Consolas" panose="020B0609020204030204" charset="0"/>
                <a:ea typeface="幼圆" panose="02010509060101010101" charset="-122"/>
                <a:cs typeface="Consolas" panose="020B0609020204030204" charset="0"/>
              </a:rPr>
              <a:t>1</a:t>
            </a:r>
            <a:r>
              <a:rPr lang="zh-CN" altLang="en-US" sz="1800">
                <a:latin typeface="Consolas" panose="020B0609020204030204" charset="0"/>
                <a:ea typeface="幼圆" panose="02010509060101010101" charset="-122"/>
                <a:cs typeface="Consolas" panose="020B0609020204030204" charset="0"/>
              </a:rPr>
              <a:t>开始</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这个算法适用于任何列表大小</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一个为素数（prime number）的列表大小要比其他的列表大小产生更少的冲突。因此只要可能，尽量用素数作为文件的大小。</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例子：创建一个新的可以处理100万雇员的雇员编号系统。同时决定提供可以容纳300名雇员的数据空间。第一个大于300的素数是307。因此选择307作为列表(文件)的大小。新的雇员列表和一些散列地址如图13-9所示。</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5710555" y="1700530"/>
            <a:ext cx="6286500" cy="3456305"/>
          </a:xfrm>
          <a:prstGeom prst="rect">
            <a:avLst/>
          </a:prstGeom>
        </p:spPr>
      </p:pic>
    </p:spTree>
    <p:custDataLst>
      <p:tags r:id="rId3"/>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散列方法</a:t>
            </a:r>
            <a:r>
              <a:rPr lang="en-US" altLang="zh-CN"/>
              <a:t>——</a:t>
            </a:r>
            <a:r>
              <a:rPr lang="zh-CN" altLang="en-US"/>
              <a:t>数字析取散列法Digit extraction hashing</a:t>
            </a:r>
            <a:endParaRPr lang="zh-CN" altLang="en-US"/>
          </a:p>
        </p:txBody>
      </p:sp>
      <p:sp>
        <p:nvSpPr>
          <p:cNvPr id="3" name="内容占位符 2"/>
          <p:cNvSpPr/>
          <p:nvPr>
            <p:ph idx="1"/>
          </p:nvPr>
        </p:nvSpPr>
        <p:spPr/>
        <p:txBody>
          <a:bodyPr/>
          <a:p>
            <a:r>
              <a:rPr lang="zh-CN" altLang="en-US"/>
              <a:t>选择从键中析取的数字作为地址。</a:t>
            </a:r>
            <a:endParaRPr lang="zh-CN" altLang="en-US"/>
          </a:p>
          <a:p>
            <a:r>
              <a:rPr lang="zh-CN" altLang="en-US"/>
              <a:t>例如，从6位的员工编号中析取3位地址(000</a:t>
            </a:r>
            <a:r>
              <a:rPr lang="en-US" altLang="zh-CN"/>
              <a:t>-</a:t>
            </a:r>
            <a:r>
              <a:rPr lang="zh-CN" altLang="en-US"/>
              <a:t>999),可以选择(从左数)第一、第三和第四位数作为地址。</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913130" y="2910840"/>
            <a:ext cx="9304020" cy="612775"/>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进制转换</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16605" y="216605"/>
            <a:ext cx="10969200" cy="705600"/>
          </a:xfrm>
        </p:spPr>
        <p:txBody>
          <a:bodyPr/>
          <a:p>
            <a:r>
              <a:rPr lang="zh-CN" altLang="en-US"/>
              <a:t>冲突Collision</a:t>
            </a:r>
            <a:endParaRPr lang="zh-CN" altLang="en-US"/>
          </a:p>
        </p:txBody>
      </p:sp>
      <p:sp>
        <p:nvSpPr>
          <p:cNvPr id="3" name="内容占位符 2"/>
          <p:cNvSpPr/>
          <p:nvPr>
            <p:ph idx="1"/>
          </p:nvPr>
        </p:nvSpPr>
        <p:spPr>
          <a:xfrm>
            <a:off x="259785" y="1120195"/>
            <a:ext cx="10969200" cy="4759200"/>
          </a:xfrm>
        </p:spPr>
        <p:txBody>
          <a:bodyPr/>
          <a:p>
            <a:r>
              <a:rPr lang="zh-CN" altLang="en-US" sz="1800">
                <a:latin typeface="Consolas" panose="020B0609020204030204" charset="0"/>
                <a:ea typeface="幼圆" panose="02010509060101010101" charset="-122"/>
                <a:cs typeface="Consolas" panose="020B0609020204030204" charset="0"/>
              </a:rPr>
              <a:t>很多键对应于</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被散列为同一个地址</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同义词（synonyms）：</a:t>
            </a:r>
            <a:r>
              <a:rPr lang="zh-CN" altLang="en-US" sz="1800">
                <a:latin typeface="Consolas" panose="020B0609020204030204" charset="0"/>
                <a:ea typeface="幼圆" panose="02010509060101010101" charset="-122"/>
                <a:cs typeface="Consolas" panose="020B0609020204030204" charset="0"/>
                <a:sym typeface="+mn-ea"/>
              </a:rPr>
              <a:t>列表中一些映射为同一地址的键。</a:t>
            </a:r>
            <a:endParaRPr lang="zh-CN" altLang="en-US" sz="1800">
              <a:latin typeface="Consolas" panose="020B0609020204030204" charset="0"/>
              <a:ea typeface="幼圆" panose="02010509060101010101" charset="-122"/>
              <a:cs typeface="Consolas" panose="020B0609020204030204" charset="0"/>
              <a:sym typeface="+mn-ea"/>
            </a:endParaRPr>
          </a:p>
          <a:p>
            <a:r>
              <a:rPr lang="zh-CN" altLang="en-US" sz="1800">
                <a:latin typeface="Consolas" panose="020B0609020204030204" charset="0"/>
                <a:ea typeface="幼圆" panose="02010509060101010101" charset="-122"/>
                <a:cs typeface="Consolas" panose="020B0609020204030204" charset="0"/>
              </a:rPr>
              <a:t>冲突的产生：（看图）</a:t>
            </a:r>
            <a:r>
              <a:rPr lang="en-US" altLang="zh-CN" sz="1800">
                <a:latin typeface="Consolas" panose="020B0609020204030204" charset="0"/>
                <a:ea typeface="幼圆" panose="02010509060101010101" charset="-122"/>
                <a:cs typeface="Consolas" panose="020B0609020204030204" charset="0"/>
              </a:rPr>
              <a:t>key</a:t>
            </a:r>
            <a:r>
              <a:rPr lang="zh-CN" altLang="en-US" sz="1800">
                <a:latin typeface="Consolas" panose="020B0609020204030204" charset="0"/>
                <a:ea typeface="幼圆" panose="02010509060101010101" charset="-122"/>
                <a:cs typeface="Consolas" panose="020B0609020204030204" charset="0"/>
              </a:rPr>
              <a:t>通过散列算法生成地址，发现该地址被占用</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散列算法生成的地址</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叫</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内部地址（home address）</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包含所有内部地址的区域</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叫</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主区（prime area）</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解决冲突：将一个冲突的键和数据放到主区外的地址单元。</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有很多解决方法，复杂的解决方法可能会用到组合方法（Combination approaches）</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584200" y="4437380"/>
            <a:ext cx="7916545" cy="2060575"/>
          </a:xfrm>
          <a:prstGeom prst="rect">
            <a:avLst/>
          </a:prstGeom>
        </p:spPr>
      </p:pic>
    </p:spTree>
    <p:custDataLst>
      <p:tags r:id="rId3"/>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88925" y="310515"/>
            <a:ext cx="10968990" cy="882015"/>
          </a:xfrm>
        </p:spPr>
        <p:txBody>
          <a:bodyPr>
            <a:normAutofit/>
          </a:bodyPr>
          <a:p>
            <a:r>
              <a:rPr lang="zh-CN" altLang="en-US"/>
              <a:t>冲突解决法Collision resolution</a:t>
            </a:r>
            <a:br>
              <a:rPr lang="zh-CN" altLang="en-US"/>
            </a:br>
            <a:r>
              <a:rPr lang="en-US" altLang="zh-CN"/>
              <a:t>——</a:t>
            </a:r>
            <a:r>
              <a:rPr lang="zh-CN" altLang="en-US"/>
              <a:t>开放寻址法Open addressing</a:t>
            </a:r>
            <a:endParaRPr lang="zh-CN" altLang="en-US"/>
          </a:p>
        </p:txBody>
      </p:sp>
      <p:sp>
        <p:nvSpPr>
          <p:cNvPr id="3" name="内容占位符 2"/>
          <p:cNvSpPr/>
          <p:nvPr>
            <p:ph idx="1"/>
          </p:nvPr>
        </p:nvSpPr>
        <p:spPr>
          <a:xfrm>
            <a:off x="288290" y="1345565"/>
            <a:ext cx="11289030" cy="4904105"/>
          </a:xfrm>
        </p:spPr>
        <p:txBody>
          <a:bodyPr/>
          <a:p>
            <a:r>
              <a:rPr lang="zh-CN" altLang="en-US" sz="1800">
                <a:latin typeface="Consolas" panose="020B0609020204030204" charset="0"/>
                <a:ea typeface="幼圆" panose="02010509060101010101" charset="-122"/>
              </a:rPr>
              <a:t>当一个冲突发生时，主区地址将查找开放的或空闲的记录来用于存放新数据。</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Consolas" panose="020B0609020204030204" charset="0"/>
              </a:rPr>
              <a:t>一种简单的策略就是把该数据存储在内部地址的下一个地址中去(内部地址+1)</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latin typeface="Consolas" panose="020B0609020204030204" charset="0"/>
                <a:ea typeface="幼圆" panose="02010509060101010101" charset="-122"/>
                <a:sym typeface="+mn-ea"/>
              </a:rPr>
              <a:t>开放寻址的一个主要缺点是每个冲突的解决增加了将来冲突的可能性</a:t>
            </a:r>
            <a:endParaRPr lang="zh-CN" altLang="en-US" sz="1800">
              <a:latin typeface="Consolas" panose="020B0609020204030204" charset="0"/>
              <a:ea typeface="幼圆" panose="02010509060101010101" charset="-122"/>
            </a:endParaRPr>
          </a:p>
          <a:p>
            <a:pPr marL="228600" lvl="0"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751840" y="2992755"/>
            <a:ext cx="8336280" cy="2309495"/>
          </a:xfrm>
          <a:prstGeom prst="rect">
            <a:avLst/>
          </a:prstGeom>
        </p:spPr>
      </p:pic>
    </p:spTree>
    <p:custDataLst>
      <p:tags r:id="rId3"/>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16605" y="303600"/>
            <a:ext cx="10969200" cy="705600"/>
          </a:xfrm>
        </p:spPr>
        <p:txBody>
          <a:bodyPr/>
          <a:p>
            <a:r>
              <a:rPr lang="zh-CN" altLang="en-US"/>
              <a:t>链表解决法</a:t>
            </a:r>
            <a:r>
              <a:rPr lang="en-US" altLang="zh-CN"/>
              <a:t> </a:t>
            </a:r>
            <a:r>
              <a:rPr lang="zh-CN" altLang="en-US"/>
              <a:t>Linked list resolution</a:t>
            </a:r>
            <a:endParaRPr lang="zh-CN" altLang="en-US"/>
          </a:p>
        </p:txBody>
      </p:sp>
      <p:sp>
        <p:nvSpPr>
          <p:cNvPr id="3" name="内容占位符 2"/>
          <p:cNvSpPr/>
          <p:nvPr>
            <p:ph idx="1"/>
          </p:nvPr>
        </p:nvSpPr>
        <p:spPr>
          <a:xfrm>
            <a:off x="288995" y="1149405"/>
            <a:ext cx="10969200" cy="4759200"/>
          </a:xfrm>
        </p:spPr>
        <p:txBody>
          <a:bodyPr/>
          <a:p>
            <a:r>
              <a:rPr lang="zh-CN" altLang="en-US"/>
              <a:t>解决开放寻址法的弊端。</a:t>
            </a:r>
            <a:endParaRPr lang="zh-CN" altLang="en-US"/>
          </a:p>
          <a:p>
            <a:r>
              <a:rPr lang="zh-CN" altLang="en-US"/>
              <a:t>第一条记录存储在内部地址，但它包含了一个指向下一条记录的指针（pointer）。</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59740" y="2372360"/>
            <a:ext cx="9051925" cy="2451100"/>
          </a:xfrm>
          <a:prstGeom prst="rect">
            <a:avLst/>
          </a:prstGeom>
        </p:spPr>
      </p:pic>
    </p:spTree>
    <p:custDataLst>
      <p:tags r:id="rId3"/>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03600" y="346780"/>
            <a:ext cx="10969200" cy="705600"/>
          </a:xfrm>
        </p:spPr>
        <p:txBody>
          <a:bodyPr/>
          <a:p>
            <a:r>
              <a:rPr lang="zh-CN" altLang="en-US"/>
              <a:t>桶散列法Bucket hashing</a:t>
            </a:r>
            <a:endParaRPr lang="zh-CN" altLang="en-US"/>
          </a:p>
        </p:txBody>
      </p:sp>
      <p:sp>
        <p:nvSpPr>
          <p:cNvPr id="3" name="内容占位符 2"/>
          <p:cNvSpPr/>
          <p:nvPr>
            <p:ph idx="1"/>
          </p:nvPr>
        </p:nvSpPr>
        <p:spPr>
          <a:xfrm>
            <a:off x="375990" y="1214810"/>
            <a:ext cx="10969200" cy="4759200"/>
          </a:xfrm>
        </p:spPr>
        <p:txBody>
          <a:bodyPr/>
          <a:p>
            <a:r>
              <a:rPr lang="zh-CN" altLang="en-US"/>
              <a:t>散列到桶</a:t>
            </a:r>
            <a:endParaRPr lang="zh-CN" altLang="en-US"/>
          </a:p>
          <a:p>
            <a:r>
              <a:rPr lang="zh-CN" altLang="en-US"/>
              <a:t>桶是一个能接纳多个记录的节点。</a:t>
            </a:r>
            <a:endParaRPr lang="zh-CN" altLang="en-US"/>
          </a:p>
          <a:p>
            <a:r>
              <a:rPr lang="zh-CN" altLang="en-US"/>
              <a:t>这种方法的缺点是可能有很多浪费的(未占用的)存储单元。</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87045" y="2764155"/>
            <a:ext cx="8432800" cy="2806700"/>
          </a:xfrm>
          <a:prstGeom prst="rect">
            <a:avLst/>
          </a:prstGeom>
        </p:spPr>
      </p:pic>
    </p:spTree>
    <p:custDataLst>
      <p:tags r:id="rId3"/>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目录</a:t>
            </a:r>
            <a:endParaRPr lang="zh-CN" altLang="en-US"/>
          </a:p>
        </p:txBody>
      </p:sp>
      <p:sp>
        <p:nvSpPr>
          <p:cNvPr id="5" name="副标题 4"/>
          <p:cNvSpPr/>
          <p:nvPr>
            <p:ph type="subTitle" idx="1"/>
          </p:nvPr>
        </p:nvSpPr>
        <p:spPr/>
        <p:txBody>
          <a:bodyPr/>
          <a:p>
            <a:r>
              <a:rPr lang="zh-CN" altLang="en-US" sz="1800"/>
              <a:t>DIRECTORIES</a:t>
            </a:r>
            <a:endParaRPr lang="zh-CN" altLang="en-US" sz="1800"/>
          </a:p>
        </p:txBody>
      </p:sp>
    </p:spTree>
    <p:custDataLst>
      <p:tags r:id="rId1"/>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45180" y="274390"/>
            <a:ext cx="10969200" cy="705600"/>
          </a:xfrm>
        </p:spPr>
        <p:txBody>
          <a:bodyPr/>
          <a:p>
            <a:r>
              <a:rPr lang="zh-CN" altLang="en-US"/>
              <a:t>文件目录</a:t>
            </a:r>
            <a:endParaRPr lang="zh-CN" altLang="en-US"/>
          </a:p>
        </p:txBody>
      </p:sp>
      <p:sp>
        <p:nvSpPr>
          <p:cNvPr id="3" name="内容占位符 2"/>
          <p:cNvSpPr/>
          <p:nvPr>
            <p:ph idx="1"/>
          </p:nvPr>
        </p:nvSpPr>
        <p:spPr>
          <a:xfrm>
            <a:off x="295980" y="1164010"/>
            <a:ext cx="10969200" cy="4759200"/>
          </a:xfrm>
        </p:spPr>
        <p:txBody>
          <a:bodyPr/>
          <a:p>
            <a:r>
              <a:rPr lang="zh-CN" altLang="en-US" sz="1800">
                <a:latin typeface="Consolas" panose="020B0609020204030204" charset="0"/>
                <a:ea typeface="幼圆" panose="02010509060101010101" charset="-122"/>
                <a:cs typeface="Consolas" panose="020B0609020204030204" charset="0"/>
              </a:rPr>
              <a:t>目录是大多数操作系统提供的，用来组织文件。</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在大多数操作系统中，目录被表示为含有其他文件信息的一种</a:t>
            </a:r>
            <a:r>
              <a:rPr lang="zh-CN" altLang="en-US" sz="1800">
                <a:solidFill>
                  <a:srgbClr val="FF0000"/>
                </a:solidFill>
                <a:latin typeface="Consolas" panose="020B0609020204030204" charset="0"/>
                <a:ea typeface="幼圆" panose="02010509060101010101" charset="-122"/>
                <a:cs typeface="Consolas" panose="020B0609020204030204" charset="0"/>
              </a:rPr>
              <a:t>特殊文件类型</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目录的作用</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一种索引文件，该索引文件告诉操作系统文件在辅助存储设备上的位置</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目录还包含了关于它所包含的文件的其他信息，</a:t>
            </a:r>
            <a:endParaRPr lang="zh-CN" altLang="en-US" sz="1800">
              <a:latin typeface="Consolas" panose="020B0609020204030204" charset="0"/>
              <a:ea typeface="幼圆" panose="02010509060101010101" charset="-122"/>
              <a:cs typeface="Consolas" panose="020B0609020204030204" charset="0"/>
            </a:endParaRPr>
          </a:p>
          <a:p>
            <a:pPr lvl="2"/>
            <a:r>
              <a:rPr lang="zh-CN" altLang="en-US" sz="1800">
                <a:latin typeface="Consolas" panose="020B0609020204030204" charset="0"/>
                <a:ea typeface="幼圆" panose="02010509060101010101" charset="-122"/>
                <a:cs typeface="Consolas" panose="020B0609020204030204" charset="0"/>
              </a:rPr>
              <a:t>如：谁有访问文件的权限，文件被创建、存取和修改的日期。</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在大多操作系统中，目录被组织成</a:t>
            </a:r>
            <a:r>
              <a:rPr lang="en-US" altLang="zh-CN" sz="1800">
                <a:latin typeface="Consolas" panose="020B0609020204030204" charset="0"/>
                <a:ea typeface="幼圆" panose="02010509060101010101" charset="-122"/>
                <a:cs typeface="Consolas" panose="020B0609020204030204" charset="0"/>
              </a:rPr>
              <a:t> </a:t>
            </a:r>
            <a:r>
              <a:rPr lang="zh-CN" altLang="en-US" sz="1800">
                <a:solidFill>
                  <a:srgbClr val="FF0000"/>
                </a:solidFill>
                <a:latin typeface="Consolas" panose="020B0609020204030204" charset="0"/>
                <a:ea typeface="幼圆" panose="02010509060101010101" charset="-122"/>
                <a:cs typeface="Consolas" panose="020B0609020204030204" charset="0"/>
              </a:rPr>
              <a:t>树的抽象数据类型 (ADT)</a:t>
            </a:r>
            <a:r>
              <a:rPr lang="zh-CN" altLang="en-US" sz="1800">
                <a:latin typeface="Consolas" panose="020B0609020204030204" charset="0"/>
                <a:ea typeface="幼圆" panose="02010509060101010101" charset="-122"/>
                <a:cs typeface="Consolas" panose="020B0609020204030204" charset="0"/>
              </a:rPr>
              <a:t>,  </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其中除根目录外每个目录都有双亲</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父目录</a:t>
            </a:r>
            <a:r>
              <a:rPr lang="zh-CN" altLang="en-US" sz="1800" b="1">
                <a:latin typeface="Consolas" panose="020B0609020204030204" charset="0"/>
                <a:ea typeface="幼圆" panose="02010509060101010101" charset="-122"/>
                <a:cs typeface="Consolas" panose="020B0609020204030204" charset="0"/>
              </a:rPr>
              <a:t>（</a:t>
            </a:r>
            <a:r>
              <a:rPr lang="en-US" altLang="zh-CN" sz="1800" b="1">
                <a:latin typeface="Consolas" panose="020B0609020204030204" charset="0"/>
                <a:ea typeface="幼圆" panose="02010509060101010101" charset="-122"/>
                <a:cs typeface="Consolas" panose="020B0609020204030204" charset="0"/>
              </a:rPr>
              <a:t>parent</a:t>
            </a:r>
            <a:r>
              <a:rPr lang="zh-CN" altLang="en-US" sz="1800" b="1">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包含在另一个目录中的目录称为包含目录的</a:t>
            </a:r>
            <a:r>
              <a:rPr lang="zh-CN" altLang="en-US" sz="1800" b="1">
                <a:latin typeface="Consolas" panose="020B0609020204030204" charset="0"/>
                <a:ea typeface="幼圆" panose="02010509060101010101" charset="-122"/>
                <a:cs typeface="Consolas" panose="020B0609020204030204" charset="0"/>
              </a:rPr>
              <a:t>子目录</a:t>
            </a:r>
            <a:r>
              <a:rPr lang="zh-CN" altLang="en-US" sz="1800">
                <a:latin typeface="Consolas" panose="020B0609020204030204" charset="0"/>
                <a:ea typeface="幼圆" panose="02010509060101010101" charset="-122"/>
                <a:cs typeface="Consolas" panose="020B0609020204030204" charset="0"/>
              </a:rPr>
              <a:t>（subdirectory）。</a:t>
            </a:r>
            <a:endParaRPr lang="zh-CN" altLang="en-US" sz="1800">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6649085" y="994410"/>
            <a:ext cx="5454015" cy="3968115"/>
          </a:xfrm>
          <a:prstGeom prst="rect">
            <a:avLst/>
          </a:prstGeom>
        </p:spPr>
      </p:pic>
      <p:sp>
        <p:nvSpPr>
          <p:cNvPr id="2" name="标题 1"/>
          <p:cNvSpPr/>
          <p:nvPr>
            <p:ph type="title"/>
          </p:nvPr>
        </p:nvSpPr>
        <p:spPr>
          <a:xfrm>
            <a:off x="180410" y="238195"/>
            <a:ext cx="10969200" cy="705600"/>
          </a:xfrm>
        </p:spPr>
        <p:txBody>
          <a:bodyPr/>
          <a:p>
            <a:r>
              <a:rPr lang="en-US" altLang="zh-CN"/>
              <a:t>unix</a:t>
            </a:r>
            <a:r>
              <a:rPr lang="zh-CN" altLang="en-US"/>
              <a:t>目录</a:t>
            </a:r>
            <a:endParaRPr lang="zh-CN" altLang="en-US"/>
          </a:p>
        </p:txBody>
      </p:sp>
      <p:sp>
        <p:nvSpPr>
          <p:cNvPr id="3" name="内容占位符 2"/>
          <p:cNvSpPr/>
          <p:nvPr>
            <p:ph idx="1"/>
          </p:nvPr>
        </p:nvSpPr>
        <p:spPr>
          <a:xfrm>
            <a:off x="114935" y="943610"/>
            <a:ext cx="6490970" cy="5778500"/>
          </a:xfrm>
        </p:spPr>
        <p:txBody>
          <a:bodyPr>
            <a:normAutofit lnSpcReduction="10000"/>
          </a:bodyPr>
          <a:p>
            <a:r>
              <a:rPr lang="zh-CN" altLang="en-US" sz="1800">
                <a:latin typeface="Consolas" panose="020B0609020204030204" charset="0"/>
                <a:ea typeface="幼圆" panose="02010509060101010101" charset="-122"/>
                <a:cs typeface="Consolas" panose="020B0609020204030204" charset="0"/>
              </a:rPr>
              <a:t>根目录Root directory：目录的顶部，包含几层子目录。</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在目录相关的命令中，表示为</a:t>
            </a:r>
            <a:r>
              <a:rPr lang="en-US" altLang="zh-CN" sz="1800">
                <a:latin typeface="Consolas" panose="020B0609020204030204" charset="0"/>
                <a:ea typeface="幼圆" panose="02010509060101010101" charset="-122"/>
                <a:cs typeface="Consolas" panose="020B0609020204030204" charset="0"/>
              </a:rPr>
              <a:t>/</a:t>
            </a:r>
            <a:endParaRPr lang="en-US" altLang="zh-CN"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根目录属于系统管理员，只有系统管理员能修改。</a:t>
            </a:r>
            <a:endParaRPr lang="en-US" altLang="zh-CN"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主目录Home directory：首次登录到系统使用；每个用户都有一个主目录，是个人目录结构的开始</a:t>
            </a:r>
            <a:endParaRPr lang="zh-CN" altLang="en-US" sz="1800">
              <a:latin typeface="Consolas" panose="020B0609020204030204" charset="0"/>
              <a:ea typeface="幼圆" panose="02010509060101010101" charset="-122"/>
              <a:cs typeface="Consolas" panose="020B0609020204030204" charset="0"/>
            </a:endParaRPr>
          </a:p>
          <a:p>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工作目录</a:t>
            </a:r>
            <a:r>
              <a:rPr lang="zh-CN" altLang="en-US" sz="1800">
                <a:latin typeface="Consolas" panose="020B0609020204030204" charset="0"/>
                <a:ea typeface="幼圆" panose="02010509060101010101" charset="-122"/>
                <a:cs typeface="Consolas" panose="020B0609020204030204" charset="0"/>
                <a:sym typeface="+mn-ea"/>
              </a:rPr>
              <a:t>working directory</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当前目录current directory：用户会话（user session）中任意所在点。</a:t>
            </a:r>
            <a:endParaRPr lang="zh-CN" altLang="en-US" sz="1800">
              <a:latin typeface="Consolas" panose="020B0609020204030204" charset="0"/>
              <a:ea typeface="幼圆" panose="02010509060101010101" charset="-122"/>
              <a:cs typeface="Consolas" panose="020B0609020204030204" charset="0"/>
            </a:endParaRPr>
          </a:p>
          <a:p>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父目录Parent directory：工作目录的直接上层目录</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当我们在主目录中时，其父目录就是系统目录中的一个</a:t>
            </a:r>
            <a:endParaRPr lang="zh-CN" altLang="en-US" sz="1800">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绝对路径和相对路径</a:t>
            </a:r>
            <a:endParaRPr lang="zh-CN" altLang="en-US"/>
          </a:p>
        </p:txBody>
      </p:sp>
      <p:sp>
        <p:nvSpPr>
          <p:cNvPr id="6" name="矩形 5"/>
          <p:cNvSpPr/>
          <p:nvPr>
            <p:custDataLst>
              <p:tags r:id="rId1"/>
            </p:custDataLst>
          </p:nvPr>
        </p:nvSpPr>
        <p:spPr>
          <a:xfrm>
            <a:off x="361315" y="1541145"/>
            <a:ext cx="11375390" cy="4718050"/>
          </a:xfrm>
          <a:prstGeom prst="rect">
            <a:avLst/>
          </a:prstGeom>
        </p:spPr>
        <p:txBody>
          <a:bodyPr vert="horz" wrap="square" lIns="90000" tIns="46800" rIns="90000" bIns="46800" rtlCol="0"/>
          <a:p>
            <a:pPr marL="342900" lvl="0"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文件和目录都有名字。且要唯一标识。</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342900" lvl="0"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文件路径由它的绝对路径名来指明，</a:t>
            </a: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一个文件或目录的绝对路径名就像一个人的地址。</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b="1" spc="150">
                <a:solidFill>
                  <a:srgbClr val="595959"/>
                </a:solidFill>
                <a:uFillTx/>
                <a:latin typeface="Consolas" panose="020B0609020204030204" charset="0"/>
                <a:ea typeface="幼圆" panose="02010509060101010101" charset="-122"/>
                <a:cs typeface="Consolas" panose="020B0609020204030204" charset="0"/>
                <a:sym typeface="+mn-ea"/>
              </a:rPr>
              <a:t>绝对路径（absolute</a:t>
            </a:r>
            <a:r>
              <a:rPr lang="en-US" altLang="zh-CN" sz="2000" b="1" spc="150">
                <a:solidFill>
                  <a:srgbClr val="595959"/>
                </a:solidFill>
                <a:uFillTx/>
                <a:latin typeface="Consolas" panose="020B0609020204030204" charset="0"/>
                <a:ea typeface="幼圆" panose="02010509060101010101" charset="-122"/>
                <a:cs typeface="Consolas" panose="020B0609020204030204" charset="0"/>
                <a:sym typeface="+mn-ea"/>
              </a:rPr>
              <a:t> </a:t>
            </a:r>
            <a:r>
              <a:rPr lang="zh-CN" altLang="en-US" sz="2000" b="1" spc="150">
                <a:solidFill>
                  <a:srgbClr val="595959"/>
                </a:solidFill>
                <a:uFillTx/>
                <a:latin typeface="Consolas" panose="020B0609020204030204" charset="0"/>
                <a:ea typeface="幼圆" panose="02010509060101010101" charset="-122"/>
                <a:cs typeface="Consolas" panose="020B0609020204030204" charset="0"/>
                <a:sym typeface="+mn-ea"/>
              </a:rPr>
              <a:t>pathname）</a:t>
            </a: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：从根目录到文件的文件路径。</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它是斜线字符(/)分隔的所有目录的列表。</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342900" lvl="0"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绝对的路径名可能会很长。由于这个原因， UNIX 提供了在特定情况下的短路径名，</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相对路径名</a:t>
            </a:r>
            <a:r>
              <a:rPr lang="zh-CN" altLang="en-US" sz="2000" b="1" spc="150">
                <a:solidFill>
                  <a:srgbClr val="595959"/>
                </a:solidFill>
                <a:uFillTx/>
                <a:latin typeface="Consolas" panose="020B0609020204030204" charset="0"/>
                <a:ea typeface="幼圆" panose="02010509060101010101" charset="-122"/>
                <a:cs typeface="Consolas" panose="020B0609020204030204" charset="0"/>
                <a:sym typeface="+mn-ea"/>
              </a:rPr>
              <a:t>（relative pathname）</a:t>
            </a: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：相对于工作目录的路径。</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342900" lvl="0" indent="-342900" algn="l">
              <a:lnSpc>
                <a:spcPct val="100000"/>
              </a:lnSpc>
              <a:spcBef>
                <a:spcPts val="0"/>
              </a:spcBef>
              <a:spcAft>
                <a:spcPts val="1000"/>
              </a:spcAft>
              <a:buClrTx/>
              <a:buSzTx/>
              <a:buFont typeface="Arial" panose="020B0604020202020204" pitchFamily="34" charset="0"/>
              <a:buChar char="•"/>
            </a:pP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342900" lvl="0"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如果我们的工作目录是staff,joan 目录下的file3 可以通过相对和绝对路径名被选择：</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相对路径名： joan/file3</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绝对路径名：/usr/staff/joan/file3</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228600" lvl="0" indent="-228600" algn="l">
              <a:lnSpc>
                <a:spcPct val="130000"/>
              </a:lnSpc>
              <a:spcBef>
                <a:spcPts val="0"/>
              </a:spcBef>
              <a:spcAft>
                <a:spcPts val="1000"/>
              </a:spcAft>
              <a:buClrTx/>
              <a:buSzTx/>
              <a:buFont typeface="Arial" panose="020B0604020202020204" pitchFamily="34" charset="0"/>
              <a:buChar char="●"/>
            </a:pP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p:txBody>
      </p:sp>
    </p:spTree>
    <p:custDataLst>
      <p:tags r:id="rId2"/>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二进制文件</a:t>
            </a:r>
            <a:r>
              <a:rPr lang="en-US" altLang="zh-CN"/>
              <a:t>&amp;</a:t>
            </a:r>
            <a:r>
              <a:rPr lang="zh-CN" altLang="en-US"/>
              <a:t>文本文件</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1200" y="115005"/>
            <a:ext cx="10969200" cy="705600"/>
          </a:xfrm>
        </p:spPr>
        <p:txBody>
          <a:bodyPr/>
          <a:p>
            <a:r>
              <a:rPr lang="en-US" altLang="zh-CN"/>
              <a:t>text file</a:t>
            </a:r>
            <a:endParaRPr lang="en-US" altLang="zh-CN"/>
          </a:p>
        </p:txBody>
      </p:sp>
      <p:sp>
        <p:nvSpPr>
          <p:cNvPr id="3" name="内容占位符 2"/>
          <p:cNvSpPr/>
          <p:nvPr>
            <p:ph idx="1"/>
          </p:nvPr>
        </p:nvSpPr>
        <p:spPr>
          <a:xfrm>
            <a:off x="151130" y="862330"/>
            <a:ext cx="10968990" cy="572135"/>
          </a:xfrm>
        </p:spPr>
        <p:txBody>
          <a:bodyPr>
            <a:normAutofit lnSpcReduction="10000"/>
          </a:bodyPr>
          <a:p>
            <a:r>
              <a:rPr lang="zh-CN" altLang="en-US"/>
              <a:t>存储在</a:t>
            </a:r>
            <a:r>
              <a:rPr lang="en-US" altLang="zh-CN"/>
              <a:t> </a:t>
            </a:r>
            <a:r>
              <a:rPr lang="zh-CN" altLang="en-US"/>
              <a:t>存储设备上的文件是</a:t>
            </a:r>
            <a:r>
              <a:rPr lang="zh-CN" altLang="en-US" b="1">
                <a:solidFill>
                  <a:srgbClr val="FF0000"/>
                </a:solidFill>
              </a:rPr>
              <a:t>一个位的序列</a:t>
            </a:r>
            <a:r>
              <a:rPr lang="zh-CN" altLang="en-US"/>
              <a:t>，可被应用程序翻译成一个文本文件或是二进制文件</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354965" y="1301115"/>
            <a:ext cx="5299075" cy="1237615"/>
          </a:xfrm>
          <a:prstGeom prst="rect">
            <a:avLst/>
          </a:prstGeom>
        </p:spPr>
      </p:pic>
      <p:sp>
        <p:nvSpPr>
          <p:cNvPr id="5" name="矩形 4"/>
          <p:cNvSpPr/>
          <p:nvPr/>
        </p:nvSpPr>
        <p:spPr>
          <a:xfrm>
            <a:off x="151130" y="2811780"/>
            <a:ext cx="11830685" cy="3827780"/>
          </a:xfrm>
          <a:prstGeom prst="rect">
            <a:avLst/>
          </a:prstGeom>
        </p:spPr>
        <p:txBody>
          <a:bodyPr vert="horz" wrap="square" lIns="90000" tIns="46800" rIns="90000" bIns="46800" rtlCol="0"/>
          <a:p>
            <a:pPr marL="228600" lvl="0"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文本文件是字符文件</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在它们的内存储器格式中不能包含整数、浮点数或其他数据结构。</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要存储这些类型的数据，必须把它们转换成对应的字符格式。</a:t>
            </a:r>
            <a:endParaRPr lang="zh-CN" altLang="en-US" spc="150">
              <a:solidFill>
                <a:srgbClr val="595959"/>
              </a:solidFill>
              <a:uFillTx/>
              <a:latin typeface="Consolas" panose="020B0609020204030204" charset="0"/>
              <a:ea typeface="幼圆" panose="02010509060101010101" charset="-122"/>
              <a:sym typeface="+mn-ea"/>
            </a:endParaRPr>
          </a:p>
          <a:p>
            <a:pPr marL="228600" lvl="0"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一些文件只能用字符数据格式：键盘、监视器和打印机的文件流</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需要特殊的函数来格式化上述设备 的输入或输出数据。</a:t>
            </a:r>
            <a:endParaRPr lang="zh-CN" altLang="en-US" spc="150">
              <a:solidFill>
                <a:srgbClr val="595959"/>
              </a:solidFill>
              <a:uFillTx/>
              <a:latin typeface="Consolas" panose="020B0609020204030204" charset="0"/>
              <a:ea typeface="幼圆" panose="02010509060101010101" charset="-122"/>
              <a:sym typeface="+mn-ea"/>
            </a:endParaRPr>
          </a:p>
          <a:p>
            <a:pPr marL="228600" lvl="0"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例子：当数据(文件流)传给打印机时，打印机获得8位数据，解释成1字节。将其译码成打印机的编码系统 (ASCII 或 EBCDIC), 如果字符属于可打印的种类，它将被打印；否则，将执行另外的操作，如打印空白。然后，打印机将读取下一个8位 数据，依次重复该过程直到数据流结束。</a:t>
            </a:r>
            <a:endParaRPr lang="zh-CN" altLang="en-US" spc="150">
              <a:solidFill>
                <a:srgbClr val="595959"/>
              </a:solidFill>
              <a:uFillTx/>
              <a:latin typeface="Consolas" panose="020B0609020204030204" charset="0"/>
              <a:ea typeface="幼圆" panose="02010509060101010101" charset="-122"/>
              <a:sym typeface="+mn-ea"/>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多少位够用</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rPr>
              <a:t>在源系统</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源进制中，显示的最大数量，目标系统中的最小数量必须能满足</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什么意思？</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存储一个最大</a:t>
            </a:r>
            <a:r>
              <a:rPr lang="en-US" altLang="zh-CN" sz="1800">
                <a:latin typeface="Consolas" panose="020B0609020204030204" charset="0"/>
                <a:ea typeface="幼圆" panose="02010509060101010101" charset="-122"/>
              </a:rPr>
              <a:t>2</a:t>
            </a:r>
            <a:r>
              <a:rPr lang="zh-CN" altLang="en-US" sz="1800">
                <a:latin typeface="Consolas" panose="020B0609020204030204" charset="0"/>
                <a:ea typeface="幼圆" panose="02010509060101010101" charset="-122"/>
              </a:rPr>
              <a:t>个数码的十进制数，二进制数码最小数是多少</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最少需要多少位？</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两个数位的十进制数最大值式（</a:t>
            </a:r>
            <a:r>
              <a:rPr lang="en-US" altLang="zh-CN" sz="1800">
                <a:latin typeface="Consolas" panose="020B0609020204030204" charset="0"/>
                <a:ea typeface="幼圆" panose="02010509060101010101" charset="-122"/>
                <a:cs typeface="幼圆" panose="02010509060101010101" charset="-122"/>
              </a:rPr>
              <a:t>99</a:t>
            </a:r>
            <a:r>
              <a:rPr lang="zh-CN" altLang="en-US" sz="1800">
                <a:latin typeface="Consolas" panose="020B0609020204030204" charset="0"/>
                <a:ea typeface="幼圆" panose="02010509060101010101" charset="-122"/>
                <a:cs typeface="幼圆" panose="02010509060101010101" charset="-122"/>
              </a:rPr>
              <a:t>）</a:t>
            </a:r>
            <a:r>
              <a:rPr lang="en-US" altLang="zh-CN" sz="1800" baseline="-25000">
                <a:solidFill>
                  <a:srgbClr val="595959"/>
                </a:solidFill>
                <a:uFillTx/>
                <a:latin typeface="Consolas" panose="020B0609020204030204" charset="0"/>
                <a:ea typeface="幼圆" panose="02010509060101010101" charset="-122"/>
                <a:cs typeface="幼圆" panose="02010509060101010101" charset="-122"/>
              </a:rPr>
              <a:t>10</a:t>
            </a:r>
            <a:endParaRPr lang="en-US" altLang="zh-CN" sz="1800" baseline="-25000">
              <a:solidFill>
                <a:srgbClr val="595959"/>
              </a:solidFill>
              <a:uFillTx/>
              <a:latin typeface="Consolas" panose="020B0609020204030204" charset="0"/>
              <a:ea typeface="幼圆" panose="02010509060101010101" charset="-122"/>
              <a:cs typeface="幼圆" panose="02010509060101010101" charset="-122"/>
            </a:endParaRPr>
          </a:p>
          <a:p>
            <a:pPr lvl="1"/>
            <a:r>
              <a:rPr lang="en-US" altLang="zh-CN" sz="1800">
                <a:solidFill>
                  <a:srgbClr val="595959"/>
                </a:solidFill>
                <a:uFillTx/>
                <a:latin typeface="Consolas" panose="020B0609020204030204" charset="0"/>
                <a:ea typeface="幼圆" panose="02010509060101010101" charset="-122"/>
                <a:cs typeface="幼圆" panose="02010509060101010101" charset="-122"/>
              </a:rPr>
              <a:t>2</a:t>
            </a:r>
            <a:r>
              <a:rPr lang="en-US" altLang="zh-CN" sz="1800" baseline="30000">
                <a:solidFill>
                  <a:srgbClr val="595959"/>
                </a:solidFill>
                <a:uFillTx/>
                <a:latin typeface="Consolas" panose="020B0609020204030204" charset="0"/>
                <a:ea typeface="幼圆" panose="02010509060101010101" charset="-122"/>
                <a:cs typeface="幼圆" panose="02010509060101010101" charset="-122"/>
              </a:rPr>
              <a:t>7</a:t>
            </a:r>
            <a:r>
              <a:rPr lang="en-US" altLang="zh-CN" sz="1800">
                <a:solidFill>
                  <a:srgbClr val="595959"/>
                </a:solidFill>
                <a:uFillTx/>
                <a:latin typeface="Consolas" panose="020B0609020204030204" charset="0"/>
                <a:ea typeface="幼圆" panose="02010509060101010101" charset="-122"/>
                <a:cs typeface="幼圆" panose="02010509060101010101" charset="-122"/>
              </a:rPr>
              <a:t>=128</a:t>
            </a:r>
            <a:r>
              <a:rPr lang="zh-CN" altLang="en-US" sz="1800">
                <a:solidFill>
                  <a:srgbClr val="595959"/>
                </a:solidFill>
                <a:uFillTx/>
                <a:latin typeface="Consolas" panose="020B0609020204030204" charset="0"/>
                <a:ea typeface="幼圆" panose="02010509060101010101" charset="-122"/>
                <a:cs typeface="幼圆" panose="02010509060101010101" charset="-122"/>
              </a:rPr>
              <a:t>可以</a:t>
            </a:r>
            <a:r>
              <a:rPr lang="en-US" altLang="zh-CN" sz="1800">
                <a:solidFill>
                  <a:srgbClr val="595959"/>
                </a:solidFill>
                <a:uFillTx/>
                <a:latin typeface="Consolas" panose="020B0609020204030204" charset="0"/>
                <a:ea typeface="幼圆" panose="02010509060101010101" charset="-122"/>
                <a:cs typeface="幼圆" panose="02010509060101010101" charset="-122"/>
              </a:rPr>
              <a:t>cover</a:t>
            </a:r>
            <a:endParaRPr lang="en-US" altLang="zh-CN" sz="1800">
              <a:solidFill>
                <a:srgbClr val="595959"/>
              </a:solidFill>
              <a:uFillTx/>
              <a:latin typeface="Consolas" panose="020B0609020204030204" charset="0"/>
              <a:ea typeface="幼圆" panose="02010509060101010101" charset="-122"/>
              <a:cs typeface="幼圆" panose="02010509060101010101" charset="-122"/>
            </a:endParaRPr>
          </a:p>
          <a:p>
            <a:pPr lvl="1"/>
            <a:r>
              <a:rPr lang="zh-CN" altLang="en-US" sz="1800">
                <a:solidFill>
                  <a:srgbClr val="595959"/>
                </a:solidFill>
                <a:uFillTx/>
                <a:latin typeface="Consolas" panose="020B0609020204030204" charset="0"/>
                <a:ea typeface="幼圆" panose="02010509060101010101" charset="-122"/>
                <a:cs typeface="幼圆" panose="02010509060101010101" charset="-122"/>
              </a:rPr>
              <a:t>最少要</a:t>
            </a:r>
            <a:r>
              <a:rPr lang="en-US" altLang="zh-CN" sz="1800">
                <a:solidFill>
                  <a:srgbClr val="595959"/>
                </a:solidFill>
                <a:uFillTx/>
                <a:latin typeface="Consolas" panose="020B0609020204030204" charset="0"/>
                <a:ea typeface="幼圆" panose="02010509060101010101" charset="-122"/>
                <a:cs typeface="幼圆" panose="02010509060101010101" charset="-122"/>
              </a:rPr>
              <a:t>7</a:t>
            </a:r>
            <a:r>
              <a:rPr lang="zh-CN" altLang="en-US" sz="1800">
                <a:solidFill>
                  <a:srgbClr val="595959"/>
                </a:solidFill>
                <a:uFillTx/>
                <a:latin typeface="Consolas" panose="020B0609020204030204" charset="0"/>
                <a:ea typeface="幼圆" panose="02010509060101010101" charset="-122"/>
                <a:cs typeface="幼圆" panose="02010509060101010101" charset="-122"/>
              </a:rPr>
              <a:t>位</a:t>
            </a:r>
            <a:endParaRPr lang="zh-CN" altLang="en-US" sz="1800">
              <a:solidFill>
                <a:srgbClr val="595959"/>
              </a:solidFill>
              <a:uFillTx/>
              <a:latin typeface="Consolas" panose="020B0609020204030204" charset="0"/>
              <a:ea typeface="幼圆" panose="02010509060101010101" charset="-122"/>
              <a:cs typeface="幼圆" panose="02010509060101010101" charset="-122"/>
            </a:endParaRPr>
          </a:p>
        </p:txBody>
      </p:sp>
    </p:spTree>
    <p:custDataLst>
      <p:tags r:id="rId1"/>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Binary files</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cs typeface="幼圆" panose="02010509060101010101" charset="-122"/>
              </a:rPr>
              <a:t>二进制文件是计算机的内部格式存储的数据集合</a:t>
            </a:r>
            <a:endParaRPr lang="zh-CN" altLang="en-US" sz="1800">
              <a:latin typeface="Consolas" panose="020B0609020204030204" charset="0"/>
              <a:ea typeface="幼圆" panose="02010509060101010101" charset="-122"/>
              <a:cs typeface="幼圆" panose="02010509060101010101" charset="-122"/>
            </a:endParaRPr>
          </a:p>
          <a:p>
            <a:r>
              <a:rPr lang="zh-CN" altLang="en-US" sz="1800">
                <a:latin typeface="Consolas" panose="020B0609020204030204" charset="0"/>
                <a:ea typeface="幼圆" panose="02010509060101010101" charset="-122"/>
                <a:cs typeface="幼圆" panose="02010509060101010101" charset="-122"/>
              </a:rPr>
              <a:t>数据可以是</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整型(包括其他表示成无符号整数的数据类型，例如图像、音频或视频)、</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浮点型</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其他数据结构(除了文件)。</a:t>
            </a:r>
            <a:endParaRPr lang="zh-CN" altLang="en-US" sz="1800">
              <a:latin typeface="Consolas" panose="020B0609020204030204" charset="0"/>
              <a:ea typeface="幼圆" panose="02010509060101010101" charset="-122"/>
              <a:cs typeface="幼圆" panose="02010509060101010101" charset="-122"/>
            </a:endParaRPr>
          </a:p>
          <a:p>
            <a:r>
              <a:rPr lang="zh-CN" altLang="en-US" sz="1800">
                <a:latin typeface="Consolas" panose="020B0609020204030204" charset="0"/>
                <a:ea typeface="幼圆" panose="02010509060101010101" charset="-122"/>
                <a:cs typeface="幼圆" panose="02010509060101010101" charset="-122"/>
              </a:rPr>
              <a:t>不像文本文件，二进制文件中的数据只有当被程序正确地解释时才有意义。如果数据是文本格式的，就用一个字节来表示一个字符。如果数据是数字格式的，则用两个或是更多字节来表示一个数据项。</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例如，假如个人计算机要用2字节来存储一个整数。当读写整数时，计算机就用2字节来表示。</a:t>
            </a:r>
            <a:endParaRPr lang="zh-CN" altLang="en-US" sz="1800">
              <a:latin typeface="Consolas" panose="020B0609020204030204" charset="0"/>
              <a:ea typeface="幼圆" panose="02010509060101010101" charset="-122"/>
              <a:cs typeface="幼圆" panose="02010509060101010101" charset="-122"/>
            </a:endParaRPr>
          </a:p>
        </p:txBody>
      </p:sp>
    </p:spTree>
    <p:custDataLst>
      <p:tags r:id="rId1"/>
    </p:custData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数据库</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59785" y="274390"/>
            <a:ext cx="10969200" cy="705600"/>
          </a:xfrm>
        </p:spPr>
        <p:txBody>
          <a:bodyPr/>
          <a:p>
            <a:r>
              <a:rPr lang="zh-CN" altLang="en-US"/>
              <a:t>为什么有数据库</a:t>
            </a:r>
            <a:r>
              <a:rPr lang="en-US" altLang="zh-CN"/>
              <a:t>——</a:t>
            </a:r>
            <a:r>
              <a:rPr lang="zh-CN" altLang="en-US"/>
              <a:t>数据库的优点</a:t>
            </a:r>
            <a:endParaRPr lang="zh-CN" altLang="en-US"/>
          </a:p>
        </p:txBody>
      </p:sp>
      <p:sp>
        <p:nvSpPr>
          <p:cNvPr id="3" name="内容占位符 2"/>
          <p:cNvSpPr/>
          <p:nvPr>
            <p:ph idx="1"/>
          </p:nvPr>
        </p:nvSpPr>
        <p:spPr>
          <a:xfrm>
            <a:off x="303600" y="1257990"/>
            <a:ext cx="10969200" cy="4759200"/>
          </a:xfrm>
        </p:spPr>
        <p:txBody>
          <a:bodyPr>
            <a:noAutofit/>
          </a:bodyPr>
          <a:p>
            <a:r>
              <a:rPr lang="zh-CN" altLang="en-US">
                <a:latin typeface="Consolas" panose="020B0609020204030204" charset="0"/>
                <a:ea typeface="幼圆" panose="02010509060101010101" charset="-122"/>
              </a:rPr>
              <a:t>单独的没有关联的文件</a:t>
            </a:r>
            <a:r>
              <a:rPr lang="en-US" altLang="zh-CN">
                <a:latin typeface="Consolas" panose="020B0609020204030204" charset="0"/>
                <a:ea typeface="幼圆" panose="02010509060101010101" charset="-122"/>
              </a:rPr>
              <a:t>——</a:t>
            </a:r>
            <a:r>
              <a:rPr lang="zh-CN" altLang="en-US">
                <a:latin typeface="Consolas" panose="020B0609020204030204" charset="0"/>
                <a:ea typeface="幼圆" panose="02010509060101010101" charset="-122"/>
              </a:rPr>
              <a:t>平面文件 flat-files</a:t>
            </a:r>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rPr>
              <a:t>数据库是一个组织内被应用程序使用的逻辑相一致的相关数据的集合。</a:t>
            </a:r>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rPr>
              <a:t>数据库的优点</a:t>
            </a:r>
            <a:endParaRPr lang="zh-CN" altLang="en-US">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1.冗余较少</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2.避免不一致性，方便修改</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如果相同的信息被存储在多个地方，那么对数据的任何修改需要在数据存储的所有地方进行</a:t>
            </a:r>
            <a:endParaRPr lang="zh-CN" altLang="en-US" sz="1800">
              <a:latin typeface="Consolas" panose="020B0609020204030204" charset="0"/>
              <a:ea typeface="幼圆" panose="02010509060101010101" charset="-122"/>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rPr>
              <a:t>3.效率</a:t>
            </a:r>
            <a:endParaRPr lang="zh-CN" altLang="en-US" sz="1800">
              <a:solidFill>
                <a:schemeClr val="tx1">
                  <a:lumMod val="65000"/>
                  <a:lumOff val="35000"/>
                </a:schemeClr>
              </a:solidFill>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数据库通常比平面文件系统的效率要高得多，因为数据库中一条信息存储在更少的地方。</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4.数据完整性</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数据库系统更容易维护数据的完整性(参见第16章),因为数据信息存储在更少的地方。</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5.机密性</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如果数据是集中存放在一个地方，这就更容易维护信息的机密性。</a:t>
            </a:r>
            <a:endParaRPr lang="zh-CN" altLang="en-US" sz="1800">
              <a:latin typeface="Consolas" panose="020B0609020204030204" charset="0"/>
              <a:ea typeface="幼圆" panose="02010509060101010101" charset="-122"/>
            </a:endParaRPr>
          </a:p>
        </p:txBody>
      </p:sp>
    </p:spTree>
    <p:custDataLst>
      <p:tags r:id="rId1"/>
    </p:custData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52800" y="113735"/>
            <a:ext cx="10969200" cy="705600"/>
          </a:xfrm>
        </p:spPr>
        <p:txBody>
          <a:bodyPr/>
          <a:p>
            <a:r>
              <a:rPr lang="zh-CN" altLang="en-US"/>
              <a:t>数据库管理系统</a:t>
            </a:r>
            <a:r>
              <a:rPr lang="en-US" altLang="zh-CN"/>
              <a:t>DBMS</a:t>
            </a:r>
            <a:endParaRPr lang="en-US" altLang="zh-CN"/>
          </a:p>
        </p:txBody>
      </p:sp>
      <p:sp>
        <p:nvSpPr>
          <p:cNvPr id="3" name="内容占位符 2"/>
          <p:cNvSpPr/>
          <p:nvPr>
            <p:ph idx="1"/>
          </p:nvPr>
        </p:nvSpPr>
        <p:spPr>
          <a:xfrm>
            <a:off x="201930" y="889635"/>
            <a:ext cx="7834630" cy="1646555"/>
          </a:xfrm>
        </p:spPr>
        <p:txBody>
          <a:bodyPr>
            <a:normAutofit/>
          </a:bodyPr>
          <a:p>
            <a:r>
              <a:rPr lang="zh-CN" altLang="en-US"/>
              <a:t>定义、创建、维护数据库的一种工具。 </a:t>
            </a:r>
            <a:endParaRPr lang="zh-CN" altLang="en-US"/>
          </a:p>
          <a:p>
            <a:r>
              <a:rPr lang="zh-CN" altLang="en-US"/>
              <a:t>DBMS 也允许用户来控制数据库中数据的存取。</a:t>
            </a:r>
            <a:endParaRPr lang="zh-CN" altLang="en-US"/>
          </a:p>
          <a:p>
            <a:r>
              <a:rPr lang="zh-CN" altLang="en-US"/>
              <a:t>数据库管理系统由5部分构成：硬件、软件、数据、 用户和规程</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931545" y="3045460"/>
            <a:ext cx="6280150" cy="2140585"/>
          </a:xfrm>
          <a:prstGeom prst="rect">
            <a:avLst/>
          </a:prstGeom>
        </p:spPr>
      </p:pic>
    </p:spTree>
    <p:custDataLst>
      <p:tags r:id="rId3"/>
    </p:custData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194945" y="83820"/>
            <a:ext cx="11321415" cy="6487160"/>
          </a:xfrm>
          <a:prstGeom prst="rect">
            <a:avLst/>
          </a:prstGeom>
          <a:noFill/>
        </p:spPr>
        <p:txBody>
          <a:bodyPr wrap="square" rtlCol="0">
            <a:spAutoFit/>
          </a:bodyPr>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1.硬件</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硬件是指允许物理上存取数据的计算机硬件系统。</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例如，用户终端、硬盘、主机和工作站，都被认为是DBMS 的硬件组成部分。</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2.软件</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软件是指允许用户存取、维护和更新物理数据的实际程序。另外，软件工具还可以控制哪些用户可以对数据库中的哪部分数据进行存取。</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3.数据</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数据库中的数据存储在物理存储设备上。数据是独立于软件的一个实体。这种独立使得组织可以在不改变物理数据及其存取方式的情况下，更换所应用的软件。</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4.用户</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我们可以将用户分为两类：最终用户和应用程序。</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(1)最终用户</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最终用户指直接从数据库中获取信息的用户。</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最终用户又可分为两类：数据库管理员 (DBA)  和普通用户。</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数据库管理员拥有最大的权限，可以控制其他用户以及他们对数据库 的存取。</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普通用户只能使用部分数据库和有限的存取。</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(2)应用程序</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数据库中数据的其他使用者就是应用程序。</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 应用程序需要存取和处理数据。例如，工资单应用程序就要存取数据库中的数据来产生月底的工资单。</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5.规程</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数据库管理系统的最后一个部分就是必须被明确定义并为数据库用户所遵循的规程或规则的集合。</a:t>
            </a:r>
            <a:endParaRPr lang="zh-CN" altLang="en-US">
              <a:latin typeface="Consolas" panose="020B0609020204030204" charset="0"/>
              <a:ea typeface="幼圆" panose="02010509060101010101" charset="-122"/>
              <a:cs typeface="Consolas" panose="020B0609020204030204" charset="0"/>
            </a:endParaRPr>
          </a:p>
        </p:txBody>
      </p:sp>
    </p:spTree>
    <p:custDataLst>
      <p:tags r:id="rId2"/>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数据库体系结构</a:t>
            </a:r>
            <a:endParaRPr lang="zh-CN" altLang="en-US"/>
          </a:p>
        </p:txBody>
      </p:sp>
      <p:sp>
        <p:nvSpPr>
          <p:cNvPr id="3" name="内容占位符 2"/>
          <p:cNvSpPr/>
          <p:nvPr>
            <p:ph idx="1"/>
          </p:nvPr>
        </p:nvSpPr>
        <p:spPr>
          <a:xfrm>
            <a:off x="5369560" y="394335"/>
            <a:ext cx="6513195" cy="6282690"/>
          </a:xfrm>
        </p:spPr>
        <p:txBody>
          <a:bodyPr>
            <a:normAutofit/>
          </a:bodyPr>
          <a:p>
            <a:r>
              <a:rPr lang="zh-CN" altLang="en-US" sz="1800">
                <a:latin typeface="Consolas" panose="020B0609020204030204" charset="0"/>
                <a:ea typeface="幼圆" panose="02010509060101010101" charset="-122"/>
                <a:cs typeface="Consolas" panose="020B0609020204030204" charset="0"/>
              </a:rPr>
              <a:t>美国国家标准协会/标准计划和需求委员会 (ANSI/SPARC) 为数据库管理系统建立了三层体系结构：</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内层、概念层和外层</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内层决定了</a:t>
            </a:r>
            <a:r>
              <a:rPr lang="zh-CN" altLang="en-US" sz="1800" b="1">
                <a:latin typeface="Consolas" panose="020B0609020204030204" charset="0"/>
                <a:ea typeface="幼圆" panose="02010509060101010101" charset="-122"/>
                <a:cs typeface="Consolas" panose="020B0609020204030204" charset="0"/>
              </a:rPr>
              <a:t>数据在存储设备中的实际位置</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内层直接与硬件交互。</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概念层：</a:t>
            </a:r>
            <a:r>
              <a:rPr lang="zh-CN" altLang="en-US" sz="1800">
                <a:latin typeface="Consolas" panose="020B0609020204030204" charset="0"/>
                <a:ea typeface="幼圆" panose="02010509060101010101" charset="-122"/>
                <a:cs typeface="Consolas" panose="020B0609020204030204" charset="0"/>
                <a:sym typeface="+mn-ea"/>
              </a:rPr>
              <a:t>概念层是中介层，让用户不必接触内层</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概念层定义数据的逻辑视图。在该层中定义了数据模式。</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数据库管理系统的</a:t>
            </a:r>
            <a:r>
              <a:rPr lang="zh-CN" altLang="en-US" sz="1800" b="1">
                <a:latin typeface="Consolas" panose="020B0609020204030204" charset="0"/>
                <a:ea typeface="幼圆" panose="02010509060101010101" charset="-122"/>
                <a:cs typeface="Consolas" panose="020B0609020204030204" charset="0"/>
              </a:rPr>
              <a:t>主要功能(如查询)都在该层</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外层直接与用户(最终用户或应用程序)交互。</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它将来自概念层的数据转化为用户所熟悉的格式和视图。</a:t>
            </a:r>
            <a:endParaRPr lang="zh-CN" altLang="en-US"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485775" y="1546225"/>
            <a:ext cx="4281170" cy="3607435"/>
          </a:xfrm>
          <a:prstGeom prst="rect">
            <a:avLst/>
          </a:prstGeom>
        </p:spPr>
      </p:pic>
    </p:spTree>
    <p:custDataLst>
      <p:tags r:id="rId3"/>
    </p:custData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21990" y="165805"/>
            <a:ext cx="10969200" cy="705600"/>
          </a:xfrm>
        </p:spPr>
        <p:txBody>
          <a:bodyPr/>
          <a:p>
            <a:r>
              <a:rPr lang="zh-CN" altLang="en-US"/>
              <a:t>数据库模型</a:t>
            </a:r>
            <a:endParaRPr lang="zh-CN" altLang="en-US"/>
          </a:p>
        </p:txBody>
      </p:sp>
      <p:sp>
        <p:nvSpPr>
          <p:cNvPr id="3" name="内容占位符 2"/>
          <p:cNvSpPr/>
          <p:nvPr>
            <p:ph idx="1"/>
          </p:nvPr>
        </p:nvSpPr>
        <p:spPr>
          <a:xfrm>
            <a:off x="238125" y="871220"/>
            <a:ext cx="6106160" cy="5767705"/>
          </a:xfrm>
        </p:spPr>
        <p:txBody>
          <a:bodyPr/>
          <a:p>
            <a:r>
              <a:rPr lang="zh-CN" altLang="en-US"/>
              <a:t>数据库模型定义了数据的逻辑设计，它也描述了不同数据之间的联系。</a:t>
            </a:r>
            <a:endParaRPr lang="zh-CN" altLang="en-US"/>
          </a:p>
          <a:p>
            <a:r>
              <a:rPr lang="zh-CN" altLang="en-US"/>
              <a:t>在数据库设计发展史中，曾使用过三种数据库模型：层次模型、网状模型和关系模型。</a:t>
            </a:r>
            <a:endParaRPr lang="zh-CN" altLang="en-US"/>
          </a:p>
          <a:p>
            <a:r>
              <a:rPr lang="zh-CN" altLang="en-US"/>
              <a:t>层次模型Hierarchical database model：已过时。（类似于目录：有节点，根，双亲）</a:t>
            </a:r>
            <a:endParaRPr lang="zh-CN" altLang="en-US"/>
          </a:p>
          <a:p>
            <a:r>
              <a:rPr lang="zh-CN" altLang="en-US"/>
              <a:t>网状模型Network database model：已过时。</a:t>
            </a:r>
            <a:endParaRPr lang="zh-CN" altLang="en-US"/>
          </a:p>
          <a:p>
            <a:r>
              <a:rPr lang="zh-CN" altLang="en-US"/>
              <a:t>关系模型（Relational database model）：关系模型中，数据组织成称为关系的二维表，</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635115" y="240030"/>
            <a:ext cx="5363210" cy="14846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795135" y="2273935"/>
            <a:ext cx="5351780" cy="155511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910070" y="3960495"/>
            <a:ext cx="5027295" cy="2792730"/>
          </a:xfrm>
          <a:prstGeom prst="rect">
            <a:avLst/>
          </a:prstGeom>
        </p:spPr>
      </p:pic>
    </p:spTree>
    <p:custDataLst>
      <p:tags r:id="rId7"/>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关系型数据库</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5812155" y="495935"/>
            <a:ext cx="6025515" cy="2367915"/>
          </a:xfrm>
          <a:prstGeom prst="rect">
            <a:avLst/>
          </a:prstGeom>
        </p:spPr>
      </p:pic>
      <p:sp>
        <p:nvSpPr>
          <p:cNvPr id="2" name="标题 1"/>
          <p:cNvSpPr/>
          <p:nvPr>
            <p:ph type="title"/>
          </p:nvPr>
        </p:nvSpPr>
        <p:spPr/>
        <p:txBody>
          <a:bodyPr/>
          <a:p>
            <a:r>
              <a:rPr lang="zh-CN" altLang="en-US"/>
              <a:t>关系型数据库</a:t>
            </a:r>
            <a:endParaRPr lang="zh-CN" altLang="en-US"/>
          </a:p>
        </p:txBody>
      </p:sp>
      <p:sp>
        <p:nvSpPr>
          <p:cNvPr id="3" name="内容占位符 2"/>
          <p:cNvSpPr/>
          <p:nvPr>
            <p:ph idx="1"/>
          </p:nvPr>
        </p:nvSpPr>
        <p:spPr>
          <a:xfrm>
            <a:off x="252730" y="1490345"/>
            <a:ext cx="6563995" cy="4759325"/>
          </a:xfrm>
        </p:spPr>
        <p:txBody>
          <a:bodyPr>
            <a:noAutofit/>
          </a:bodyPr>
          <a:p>
            <a:r>
              <a:rPr lang="zh-CN" altLang="en-US">
                <a:latin typeface="Consolas" panose="020B0609020204030204" charset="0"/>
                <a:ea typeface="幼圆" panose="02010509060101010101" charset="-122"/>
                <a:cs typeface="幼圆" panose="02010509060101010101" charset="-122"/>
              </a:rPr>
              <a:t>在关系数据库管理系统 (ROBMS)中，数据是通过关系的集合来表示的。</a:t>
            </a:r>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数据的外部视图就是关系或表的集合</a:t>
            </a:r>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数据的物理存储与数据的逻辑组织的方式没有关系。</a:t>
            </a:r>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关系型数据库特征：</a:t>
            </a:r>
            <a:endParaRPr lang="zh-CN" altLang="en-US">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每一种关系都有唯一名称</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属性：关系中的每一列都称为属性，属性在表中是列的头</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元组（</a:t>
            </a:r>
            <a:r>
              <a:rPr lang="en-US" altLang="zh-CN" sz="1800">
                <a:latin typeface="Consolas" panose="020B0609020204030204" charset="0"/>
                <a:ea typeface="幼圆" panose="02010509060101010101" charset="-122"/>
                <a:cs typeface="Consolas" panose="020B0609020204030204" charset="0"/>
              </a:rPr>
              <a:t>turples</a:t>
            </a:r>
            <a:r>
              <a:rPr lang="zh-CN" altLang="en-US" sz="1800">
                <a:latin typeface="Consolas" panose="020B0609020204030204" charset="0"/>
                <a:ea typeface="幼圆" panose="02010509060101010101" charset="-122"/>
                <a:cs typeface="幼圆" panose="02010509060101010101" charset="-122"/>
              </a:rPr>
              <a:t>）：关系中的行叫做元组。元组定义了一组属性值。关系中元组的个数叫做关系 的基数。 当增加或减少元组时，关系的基数就会改变。这就实现了动态数据库。</a:t>
            </a:r>
            <a:endParaRPr lang="zh-CN" altLang="en-US" sz="1800">
              <a:latin typeface="Consolas" panose="020B0609020204030204" charset="0"/>
              <a:ea typeface="幼圆" panose="02010509060101010101" charset="-122"/>
              <a:cs typeface="幼圆" panose="02010509060101010101" charset="-122"/>
            </a:endParaRPr>
          </a:p>
        </p:txBody>
      </p:sp>
    </p:spTree>
    <p:custDataLst>
      <p:tags r:id="rId3"/>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SQL</a:t>
            </a:r>
            <a:r>
              <a:rPr lang="zh-CN" altLang="en-US"/>
              <a:t>语句举例</a:t>
            </a:r>
            <a:endParaRPr lang="zh-CN" altLang="en-US"/>
          </a:p>
        </p:txBody>
      </p:sp>
      <p:sp>
        <p:nvSpPr>
          <p:cNvPr id="3" name="内容占位符 2"/>
          <p:cNvSpPr/>
          <p:nvPr>
            <p:ph idx="1"/>
          </p:nvPr>
        </p:nvSpPr>
        <p:spPr/>
        <p:txBody>
          <a:bodyPr/>
          <a:p>
            <a:r>
              <a:rPr lang="zh-CN" altLang="en-US"/>
              <a:t>结构化查询语言 (SQL)是美国国标协会 (ANSI)和国际标准组织 (ISO) 用于关系数据库上的标准化语言。</a:t>
            </a:r>
            <a:r>
              <a:rPr lang="zh-CN" altLang="en-US">
                <a:sym typeface="+mn-ea"/>
              </a:rPr>
              <a:t>结构化查询语言于1979年首次被 Oracle公司实现。之后 有了更多的新版本。</a:t>
            </a:r>
            <a:endParaRPr lang="zh-CN" altLang="en-US"/>
          </a:p>
          <a:p>
            <a:r>
              <a:rPr lang="zh-CN" altLang="en-US"/>
              <a:t>这是一种描述性(不是过程化)的语言</a:t>
            </a:r>
            <a:endParaRPr lang="zh-CN" altLang="en-US"/>
          </a:p>
          <a:p>
            <a:r>
              <a:rPr lang="zh-CN" altLang="en-US"/>
              <a:t>具体的语言见</a:t>
            </a:r>
            <a:r>
              <a:rPr lang="en-US" altLang="zh-CN"/>
              <a:t>SQL</a:t>
            </a:r>
            <a:r>
              <a:rPr lang="zh-CN" altLang="en-US"/>
              <a:t>笔记</a:t>
            </a:r>
            <a:endParaRPr lang="zh-CN" altLang="en-US"/>
          </a:p>
          <a:p>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46120" y="165170"/>
            <a:ext cx="10969200" cy="705600"/>
          </a:xfrm>
        </p:spPr>
        <p:txBody>
          <a:bodyPr/>
          <a:p>
            <a:r>
              <a:rPr lang="en-US" altLang="zh-CN"/>
              <a:t>2</a:t>
            </a:r>
            <a:r>
              <a:rPr lang="zh-CN" altLang="en-US"/>
              <a:t>，</a:t>
            </a:r>
            <a:r>
              <a:rPr lang="en-US" altLang="zh-CN"/>
              <a:t>16</a:t>
            </a:r>
            <a:r>
              <a:rPr lang="zh-CN" altLang="en-US"/>
              <a:t>，</a:t>
            </a:r>
            <a:r>
              <a:rPr lang="en-US" altLang="zh-CN"/>
              <a:t>8</a:t>
            </a:r>
            <a:r>
              <a:rPr lang="zh-CN" altLang="en-US"/>
              <a:t>转</a:t>
            </a:r>
            <a:r>
              <a:rPr lang="en-US" altLang="zh-CN"/>
              <a:t>10</a:t>
            </a:r>
            <a:endParaRPr lang="en-US" altLang="zh-CN"/>
          </a:p>
        </p:txBody>
      </p:sp>
      <p:sp>
        <p:nvSpPr>
          <p:cNvPr id="3" name="内容占位符 2"/>
          <p:cNvSpPr/>
          <p:nvPr>
            <p:ph idx="1"/>
          </p:nvPr>
        </p:nvSpPr>
        <p:spPr>
          <a:xfrm>
            <a:off x="245815" y="984940"/>
            <a:ext cx="10969200" cy="4759200"/>
          </a:xfrm>
        </p:spPr>
        <p:txBody>
          <a:bodyPr/>
          <a:p>
            <a:pPr>
              <a:lnSpc>
                <a:spcPct val="130000"/>
              </a:lnSpc>
            </a:pPr>
            <a:r>
              <a:rPr lang="zh-CN" altLang="en-US" u="none">
                <a:solidFill>
                  <a:srgbClr val="595959"/>
                </a:solidFill>
              </a:rPr>
              <a:t>其实就是刚才的方法</a:t>
            </a:r>
            <a:endParaRPr lang="zh-CN" altLang="en-US" u="none">
              <a:solidFill>
                <a:srgbClr val="595959"/>
              </a:solidFill>
            </a:endParaRPr>
          </a:p>
          <a:p>
            <a:pPr>
              <a:lnSpc>
                <a:spcPct val="130000"/>
              </a:lnSpc>
            </a:pPr>
            <a:r>
              <a:rPr lang="en-US" altLang="zh-CN">
                <a:cs typeface="Consolas" panose="020B0609020204030204" charset="0"/>
                <a:sym typeface="+mn-ea"/>
              </a:rPr>
              <a:t>NUMBER </a:t>
            </a:r>
            <a:r>
              <a:rPr lang="zh-CN" altLang="en-US">
                <a:cs typeface="Consolas" panose="020B0609020204030204" charset="0"/>
                <a:sym typeface="+mn-ea"/>
              </a:rPr>
              <a:t>把数写出来，</a:t>
            </a:r>
            <a:endParaRPr lang="zh-CN" altLang="en-US" u="none">
              <a:solidFill>
                <a:srgbClr val="595959"/>
              </a:solidFill>
              <a:cs typeface="Consolas" panose="020B0609020204030204" charset="0"/>
            </a:endParaRPr>
          </a:p>
          <a:p>
            <a:pPr>
              <a:lnSpc>
                <a:spcPct val="130000"/>
              </a:lnSpc>
            </a:pPr>
            <a:r>
              <a:rPr lang="en-US" altLang="zh-CN">
                <a:cs typeface="Consolas" panose="020B0609020204030204" charset="0"/>
                <a:sym typeface="+mn-ea"/>
              </a:rPr>
              <a:t>Place Value</a:t>
            </a:r>
            <a:r>
              <a:rPr lang="zh-CN" altLang="en-US">
                <a:cs typeface="Consolas" panose="020B0609020204030204" charset="0"/>
                <a:sym typeface="+mn-ea"/>
              </a:rPr>
              <a:t>从第一位开始标</a:t>
            </a:r>
            <a:r>
              <a:rPr lang="en-US" altLang="zh-CN">
                <a:cs typeface="Consolas" panose="020B0609020204030204" charset="0"/>
                <a:sym typeface="+mn-ea"/>
              </a:rPr>
              <a:t>2/16/8</a:t>
            </a:r>
            <a:r>
              <a:rPr lang="zh-CN" altLang="en-US">
                <a:cs typeface="Consolas" panose="020B0609020204030204" charset="0"/>
                <a:sym typeface="+mn-ea"/>
              </a:rPr>
              <a:t>零次方，</a:t>
            </a:r>
            <a:r>
              <a:rPr lang="en-US" altLang="zh-CN">
                <a:cs typeface="Consolas" panose="020B0609020204030204" charset="0"/>
                <a:sym typeface="+mn-ea"/>
              </a:rPr>
              <a:t>2/16/8</a:t>
            </a:r>
            <a:r>
              <a:rPr lang="zh-CN" altLang="en-US">
                <a:cs typeface="Consolas" panose="020B0609020204030204" charset="0"/>
                <a:sym typeface="+mn-ea"/>
              </a:rPr>
              <a:t>一次方，</a:t>
            </a:r>
            <a:r>
              <a:rPr lang="en-US" altLang="zh-CN">
                <a:cs typeface="Consolas" panose="020B0609020204030204" charset="0"/>
                <a:sym typeface="+mn-ea"/>
              </a:rPr>
              <a:t>2/16/8²</a:t>
            </a:r>
            <a:endParaRPr lang="en-US" altLang="zh-CN" u="none">
              <a:solidFill>
                <a:srgbClr val="595959"/>
              </a:solidFill>
              <a:cs typeface="Consolas" panose="020B0609020204030204" charset="0"/>
            </a:endParaRPr>
          </a:p>
          <a:p>
            <a:pPr>
              <a:lnSpc>
                <a:spcPct val="130000"/>
              </a:lnSpc>
            </a:pPr>
            <a:r>
              <a:rPr lang="en-US" altLang="zh-CN">
                <a:cs typeface="Consolas" panose="020B0609020204030204" charset="0"/>
                <a:sym typeface="+mn-ea"/>
              </a:rPr>
              <a:t>values=number</a:t>
            </a:r>
            <a:r>
              <a:rPr lang="zh-CN" altLang="en-US">
                <a:cs typeface="Consolas" panose="020B0609020204030204" charset="0"/>
                <a:sym typeface="+mn-ea"/>
              </a:rPr>
              <a:t>×对应</a:t>
            </a:r>
            <a:r>
              <a:rPr lang="en-US" altLang="zh-CN">
                <a:cs typeface="Consolas" panose="020B0609020204030204" charset="0"/>
                <a:sym typeface="+mn-ea"/>
              </a:rPr>
              <a:t>place values</a:t>
            </a:r>
            <a:r>
              <a:rPr lang="zh-CN" altLang="en-US">
                <a:cs typeface="Consolas" panose="020B0609020204030204" charset="0"/>
                <a:sym typeface="+mn-ea"/>
              </a:rPr>
              <a:t>再全部相加</a:t>
            </a:r>
            <a:endParaRPr lang="zh-CN" altLang="en-US" u="none">
              <a:solidFill>
                <a:srgbClr val="595959"/>
              </a:solidFill>
            </a:endParaRPr>
          </a:p>
        </p:txBody>
      </p:sp>
      <p:pic>
        <p:nvPicPr>
          <p:cNvPr id="4" name="内容占位符 3"/>
          <p:cNvPicPr>
            <a:picLocks noChangeAspect="1"/>
          </p:cNvPicPr>
          <p:nvPr>
            <p:custDataLst>
              <p:tags r:id="rId1"/>
            </p:custDataLst>
          </p:nvPr>
        </p:nvPicPr>
        <p:blipFill>
          <a:blip r:embed="rId2"/>
          <a:srcRect t="5619"/>
          <a:stretch>
            <a:fillRect/>
          </a:stretch>
        </p:blipFill>
        <p:spPr>
          <a:xfrm>
            <a:off x="383540" y="3244850"/>
            <a:ext cx="7576185" cy="1744980"/>
          </a:xfrm>
          <a:prstGeom prst="rect">
            <a:avLst/>
          </a:prstGeom>
        </p:spPr>
      </p:pic>
    </p:spTree>
    <p:custDataLst>
      <p:tags r:id="rId3"/>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458970" y="542290"/>
            <a:ext cx="7206615" cy="3407410"/>
          </a:xfrm>
          <a:prstGeom prst="rect">
            <a:avLst/>
          </a:prstGeom>
        </p:spPr>
      </p:pic>
      <p:sp>
        <p:nvSpPr>
          <p:cNvPr id="2" name="标题 1"/>
          <p:cNvSpPr/>
          <p:nvPr>
            <p:ph type="title"/>
          </p:nvPr>
        </p:nvSpPr>
        <p:spPr/>
        <p:txBody>
          <a:bodyPr/>
          <a:p>
            <a:r>
              <a:rPr lang="zh-CN" altLang="en-US"/>
              <a:t>数据库设计</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cs typeface="Consolas" panose="020B0609020204030204" charset="0"/>
              </a:rPr>
              <a:t>详见</a:t>
            </a:r>
            <a:r>
              <a:rPr lang="en-US" altLang="zh-CN" sz="1800">
                <a:latin typeface="Consolas" panose="020B0609020204030204" charset="0"/>
                <a:ea typeface="幼圆" panose="02010509060101010101" charset="-122"/>
                <a:cs typeface="Consolas" panose="020B0609020204030204" charset="0"/>
              </a:rPr>
              <a:t>sql</a:t>
            </a:r>
            <a:r>
              <a:rPr lang="zh-CN" altLang="en-US" sz="1800">
                <a:latin typeface="Consolas" panose="020B0609020204030204" charset="0"/>
                <a:ea typeface="幼圆" panose="02010509060101010101" charset="-122"/>
                <a:cs typeface="Consolas" panose="020B0609020204030204" charset="0"/>
              </a:rPr>
              <a:t>笔记</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重点：</a:t>
            </a:r>
            <a:r>
              <a:rPr lang="en-US" altLang="zh-CN" sz="1800">
                <a:latin typeface="Consolas" panose="020B0609020204030204" charset="0"/>
                <a:ea typeface="幼圆" panose="02010509060101010101" charset="-122"/>
                <a:cs typeface="Consolas" panose="020B0609020204030204" charset="0"/>
              </a:rPr>
              <a:t>E-R</a:t>
            </a:r>
            <a:r>
              <a:rPr lang="zh-CN" altLang="en-US" sz="1800">
                <a:latin typeface="Consolas" panose="020B0609020204030204" charset="0"/>
                <a:ea typeface="幼圆" panose="02010509060101010101" charset="-122"/>
                <a:cs typeface="Consolas" panose="020B0609020204030204" charset="0"/>
              </a:rPr>
              <a:t>图</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矩形表示实体集。</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椭圆形表示属性。</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菱形表示关系集。</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线连接属性和实体以及连接实体集和关系集。</a:t>
            </a:r>
            <a:endParaRPr lang="zh-CN" altLang="en-US" sz="1800">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数据库规范化</a:t>
            </a:r>
            <a:endParaRPr lang="zh-CN" altLang="en-US"/>
          </a:p>
        </p:txBody>
      </p:sp>
      <p:sp>
        <p:nvSpPr>
          <p:cNvPr id="3" name="内容占位符 2"/>
          <p:cNvSpPr/>
          <p:nvPr>
            <p:ph idx="1"/>
          </p:nvPr>
        </p:nvSpPr>
        <p:spPr/>
        <p:txBody>
          <a:bodyPr/>
          <a:p>
            <a:r>
              <a:rPr lang="zh-CN" altLang="en-US"/>
              <a:t>详见</a:t>
            </a:r>
            <a:r>
              <a:rPr lang="en-US" altLang="zh-CN"/>
              <a:t>sql</a:t>
            </a:r>
            <a:r>
              <a:rPr lang="zh-CN" altLang="en-US"/>
              <a:t>笔记</a:t>
            </a:r>
            <a:endParaRPr lang="zh-CN" altLang="en-US"/>
          </a:p>
        </p:txBody>
      </p:sp>
    </p:spTree>
    <p:custDataLst>
      <p:tags r:id="rId1"/>
    </p:custData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其他数据库模型</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74390" y="209620"/>
            <a:ext cx="10969200" cy="705600"/>
          </a:xfrm>
        </p:spPr>
        <p:txBody>
          <a:bodyPr/>
          <a:p>
            <a:r>
              <a:rPr lang="zh-CN" altLang="en-US"/>
              <a:t>分布式数据库</a:t>
            </a:r>
            <a:endParaRPr lang="zh-CN" altLang="en-US"/>
          </a:p>
        </p:txBody>
      </p:sp>
      <p:sp>
        <p:nvSpPr>
          <p:cNvPr id="3" name="内容占位符 2"/>
          <p:cNvSpPr/>
          <p:nvPr>
            <p:ph idx="1"/>
          </p:nvPr>
        </p:nvSpPr>
        <p:spPr>
          <a:xfrm>
            <a:off x="274320" y="1062355"/>
            <a:ext cx="11577955" cy="5643880"/>
          </a:xfrm>
        </p:spPr>
        <p:txBody>
          <a:bodyPr>
            <a:noAutofit/>
          </a:bodyPr>
          <a:p>
            <a:r>
              <a:rPr lang="zh-CN" altLang="en-US">
                <a:latin typeface="Consolas" panose="020B0609020204030204" charset="0"/>
                <a:ea typeface="幼圆" panose="02010509060101010101" charset="-122"/>
                <a:cs typeface="幼圆" panose="02010509060101010101" charset="-122"/>
              </a:rPr>
              <a:t>分布式数据库：其中的数据存储在一些通过因特网(或一些私有的广域网)通信的计算机上。每台计算机(或者站点)拥有部分或全部数据库。</a:t>
            </a:r>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1.不完全的分布式数据库</a:t>
            </a:r>
            <a:endParaRPr lang="zh-CN" altLang="en-US">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在不完全的分布式数据库中，数据是本地化的。</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本地使用的数据存储在相应的站点上。但是，这并不意味着一个站点不能访问存储在其他站点的数据。</a:t>
            </a:r>
            <a:endParaRPr lang="zh-CN" altLang="en-US" sz="1800">
              <a:latin typeface="Consolas" panose="020B0609020204030204" charset="0"/>
              <a:ea typeface="幼圆" panose="02010509060101010101" charset="-122"/>
              <a:cs typeface="幼圆" panose="02010509060101010101" charset="-122"/>
            </a:endParaRPr>
          </a:p>
          <a:p>
            <a:pPr lvl="2"/>
            <a:r>
              <a:rPr lang="zh-CN" altLang="en-US" sz="1800">
                <a:latin typeface="Consolas" panose="020B0609020204030204" charset="0"/>
                <a:ea typeface="幼圆" panose="02010509060101010101" charset="-122"/>
                <a:cs typeface="幼圆" panose="02010509060101010101" charset="-122"/>
              </a:rPr>
              <a:t>访问大部分情况下是本地的，但偶尔又是全局的。</a:t>
            </a:r>
            <a:endParaRPr lang="zh-CN" altLang="en-US" sz="1800">
              <a:latin typeface="Consolas" panose="020B0609020204030204" charset="0"/>
              <a:ea typeface="幼圆" panose="02010509060101010101" charset="-122"/>
              <a:cs typeface="幼圆" panose="02010509060101010101" charset="-122"/>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幼圆" panose="02010509060101010101" charset="-122"/>
              </a:rPr>
              <a:t>虽然站点对存储的本地数据具有完全控制权，但是通过因特网或广域网，还存在一个全局的控制。</a:t>
            </a:r>
            <a:endParaRPr lang="zh-CN" altLang="en-US" sz="1800">
              <a:solidFill>
                <a:schemeClr val="tx1">
                  <a:lumMod val="65000"/>
                  <a:lumOff val="35000"/>
                </a:schemeClr>
              </a:solidFill>
              <a:latin typeface="Consolas" panose="020B0609020204030204" charset="0"/>
              <a:ea typeface="幼圆" panose="02010509060101010101" charset="-122"/>
              <a:cs typeface="幼圆" panose="02010509060101010101" charset="-122"/>
            </a:endParaRPr>
          </a:p>
          <a:p>
            <a:pPr lvl="2"/>
            <a:r>
              <a:rPr lang="zh-CN" altLang="en-US" sz="1800">
                <a:latin typeface="Consolas" panose="020B0609020204030204" charset="0"/>
                <a:ea typeface="幼圆" panose="02010509060101010101" charset="-122"/>
                <a:cs typeface="幼圆" panose="02010509060101010101" charset="-122"/>
              </a:rPr>
              <a:t>例如， 一个医药公司在许多城市拥有多个站点，每个站点有一个数据库，存储着自己的雇员信息。但是中心人事部门能控制所有的数据库。</a:t>
            </a:r>
            <a:endParaRPr lang="zh-CN" altLang="en-US" sz="1800">
              <a:latin typeface="Consolas" panose="020B0609020204030204" charset="0"/>
              <a:ea typeface="幼圆" panose="02010509060101010101" charset="-122"/>
              <a:cs typeface="幼圆" panose="02010509060101010101" charset="-122"/>
            </a:endParaRPr>
          </a:p>
          <a:p>
            <a:pPr marL="457200" lvl="1" indent="0">
              <a:buNone/>
            </a:pPr>
            <a:r>
              <a:rPr lang="en-US" altLang="zh-CN" sz="1800">
                <a:latin typeface="Consolas" panose="020B0609020204030204" charset="0"/>
                <a:ea typeface="幼圆" panose="02010509060101010101" charset="-122"/>
                <a:cs typeface="幼圆" panose="02010509060101010101" charset="-122"/>
              </a:rPr>
              <a:t>	</a:t>
            </a:r>
            <a:endParaRPr lang="zh-CN" altLang="en-US" sz="1800">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2.复制式的分布式数据库</a:t>
            </a:r>
            <a:endParaRPr lang="zh-CN" altLang="en-US">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sym typeface="+mn-ea"/>
              </a:rPr>
              <a:t>在复制式的分布式数据库中，每个站点都有其他站点的一个完全副本。对一个站点数据 的修改将会在其他站点的副本数据上重复。</a:t>
            </a:r>
            <a:endParaRPr lang="zh-CN" altLang="en-US" sz="1800">
              <a:latin typeface="Consolas" panose="020B0609020204030204" charset="0"/>
              <a:ea typeface="幼圆" panose="02010509060101010101" charset="-122"/>
              <a:cs typeface="幼圆" panose="02010509060101010101" charset="-122"/>
              <a:sym typeface="+mn-ea"/>
            </a:endParaRPr>
          </a:p>
          <a:p>
            <a:pPr lvl="1"/>
            <a:r>
              <a:rPr lang="zh-CN" altLang="en-US" sz="1800">
                <a:latin typeface="Consolas" panose="020B0609020204030204" charset="0"/>
                <a:ea typeface="幼圆" panose="02010509060101010101" charset="-122"/>
                <a:cs typeface="幼圆" panose="02010509060101010101" charset="-122"/>
                <a:sym typeface="+mn-ea"/>
              </a:rPr>
              <a:t>数据库的安全性就得到了加强。如果系统的一个站点出了问题，用户可访问其他站点的数据。</a:t>
            </a:r>
            <a:endParaRPr lang="zh-CN" altLang="en-US" sz="1800">
              <a:latin typeface="Consolas" panose="020B0609020204030204" charset="0"/>
              <a:ea typeface="幼圆" panose="02010509060101010101" charset="-122"/>
              <a:cs typeface="幼圆" panose="02010509060101010101" charset="-122"/>
              <a:sym typeface="+mn-ea"/>
            </a:endParaRPr>
          </a:p>
        </p:txBody>
      </p:sp>
    </p:spTree>
    <p:custDataLst>
      <p:tags r:id="rId1"/>
    </p:custData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470605" y="419805"/>
            <a:ext cx="10969200" cy="705600"/>
          </a:xfrm>
        </p:spPr>
        <p:txBody>
          <a:bodyPr/>
          <a:p>
            <a:r>
              <a:rPr lang="zh-CN" altLang="en-US"/>
              <a:t>面向对象数据库</a:t>
            </a:r>
            <a:endParaRPr lang="zh-CN" altLang="en-US"/>
          </a:p>
        </p:txBody>
      </p:sp>
      <p:sp>
        <p:nvSpPr>
          <p:cNvPr id="3" name="内容占位符 2"/>
          <p:cNvSpPr/>
          <p:nvPr>
            <p:ph idx="1"/>
          </p:nvPr>
        </p:nvSpPr>
        <p:spPr>
          <a:xfrm>
            <a:off x="208915" y="1273810"/>
            <a:ext cx="11639550" cy="5396230"/>
          </a:xfrm>
        </p:spPr>
        <p:txBody>
          <a:bodyPr>
            <a:normAutofit/>
          </a:bodyPr>
          <a:p>
            <a:r>
              <a:rPr lang="zh-CN" altLang="en-US" sz="1800">
                <a:latin typeface="Consolas" panose="020B0609020204030204" charset="0"/>
                <a:ea typeface="幼圆" panose="02010509060101010101" charset="-122"/>
              </a:rPr>
              <a:t>关系数据库视图基于该关系数据库的本性(元组和属性)。</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关系数据库中最小的数据集合就是一个元组与一个属性列的交集。</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但今天，很多应用程序要求以另一种形式看待数据。比如把数据看成结构（</a:t>
            </a:r>
            <a:r>
              <a:rPr lang="en-US" altLang="zh-CN" sz="1800">
                <a:latin typeface="Consolas" panose="020B0609020204030204" charset="0"/>
                <a:ea typeface="幼圆" panose="02010509060101010101" charset="-122"/>
              </a:rPr>
              <a:t>e.g.</a:t>
            </a:r>
            <a:r>
              <a:rPr lang="zh-CN" altLang="en-US" sz="1800">
                <a:latin typeface="Consolas" panose="020B0609020204030204" charset="0"/>
                <a:ea typeface="幼圆" panose="02010509060101010101" charset="-122"/>
              </a:rPr>
              <a:t>由域构成的记录</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面向对象数据库在试图保留关系模型优点的同时允许应用存取结构化数据。</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在面向对象数据库中，定义了对象和它们的关系。</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每一个对象可以具有属性并以域的形式表达。</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例如在某个组织中，可以定义对象类型，如雇员、部门和客户。雇员类可以定义一个雇 员对象的属性(名、姓、社会保险号、薪水等)以及如何存取它们。部门对象可以定义部门 的属性以及如何存取它们。另外，数据库还可以建立雇员与部门间的关系(一个雇员在一个 部门工作)。</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面向对象数据的</a:t>
            </a:r>
            <a:r>
              <a:rPr lang="zh-CN" altLang="en-US" sz="1800" b="1">
                <a:solidFill>
                  <a:srgbClr val="FF0000"/>
                </a:solidFill>
                <a:latin typeface="Consolas" panose="020B0609020204030204" charset="0"/>
                <a:ea typeface="幼圆" panose="02010509060101010101" charset="-122"/>
              </a:rPr>
              <a:t>查询语言是XML(Extensible Markup Language)</a:t>
            </a:r>
            <a:r>
              <a:rPr lang="zh-CN" altLang="en-US" sz="1800">
                <a:latin typeface="Consolas" panose="020B0609020204030204" charset="0"/>
                <a:ea typeface="幼圆" panose="02010509060101010101" charset="-122"/>
              </a:rPr>
              <a:t>。 正如我们在 第6章中所讨论的，起初XML  是用来给文本文档增加标记信息的，但它还应用于数据库查 询语言。 XML  能用嵌套结构表示数据。</a:t>
            </a:r>
            <a:endParaRPr lang="zh-CN" altLang="en-US" sz="1800">
              <a:latin typeface="Consolas" panose="020B0609020204030204" charset="0"/>
              <a:ea typeface="幼圆" panose="02010509060101010101"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10</a:t>
            </a:r>
            <a:r>
              <a:rPr lang="zh-CN" altLang="en-US"/>
              <a:t>转</a:t>
            </a:r>
            <a:r>
              <a:rPr lang="en-US" altLang="zh-CN"/>
              <a:t>2</a:t>
            </a:r>
            <a:r>
              <a:rPr lang="zh-CN" altLang="en-US"/>
              <a:t>，</a:t>
            </a:r>
            <a:r>
              <a:rPr lang="en-US" altLang="zh-CN"/>
              <a:t>16</a:t>
            </a:r>
            <a:r>
              <a:rPr lang="zh-CN" altLang="en-US"/>
              <a:t>，</a:t>
            </a:r>
            <a:r>
              <a:rPr lang="en-US" altLang="zh-CN"/>
              <a:t>8</a:t>
            </a:r>
            <a:endParaRPr lang="en-US" altLang="zh-CN"/>
          </a:p>
        </p:txBody>
      </p:sp>
      <p:sp>
        <p:nvSpPr>
          <p:cNvPr id="3" name="副标题 2"/>
          <p:cNvSpPr/>
          <p:nvPr>
            <p:ph type="subTitle" idx="1"/>
          </p:nvPr>
        </p:nvSpPr>
        <p:spPr/>
        <p:txBody>
          <a:bodyPr/>
          <a:p>
            <a:r>
              <a:rPr lang="zh-CN" altLang="en-US" sz="1800"/>
              <a:t>整数和小数个算个的，最后加吧起来</a:t>
            </a:r>
            <a:endParaRPr lang="zh-CN" altLang="en-US" sz="18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sym typeface="+mn-ea"/>
              </a:rPr>
              <a:t>10</a:t>
            </a:r>
            <a:r>
              <a:rPr lang="zh-CN" altLang="en-US">
                <a:sym typeface="+mn-ea"/>
              </a:rPr>
              <a:t>转</a:t>
            </a:r>
            <a:r>
              <a:rPr lang="en-US" altLang="zh-CN">
                <a:sym typeface="+mn-ea"/>
              </a:rPr>
              <a:t>2</a:t>
            </a:r>
            <a:r>
              <a:rPr lang="zh-CN" altLang="en-US">
                <a:sym typeface="+mn-ea"/>
              </a:rPr>
              <a:t>，</a:t>
            </a:r>
            <a:r>
              <a:rPr lang="en-US" altLang="zh-CN">
                <a:sym typeface="+mn-ea"/>
              </a:rPr>
              <a:t>8</a:t>
            </a:r>
            <a:r>
              <a:rPr lang="zh-CN" altLang="en-US">
                <a:sym typeface="+mn-ea"/>
              </a:rPr>
              <a:t>，</a:t>
            </a:r>
            <a:r>
              <a:rPr lang="en-US" altLang="zh-CN">
                <a:sym typeface="+mn-ea"/>
              </a:rPr>
              <a:t>16</a:t>
            </a:r>
            <a:r>
              <a:rPr lang="zh-CN" altLang="en-US">
                <a:sym typeface="+mn-ea"/>
              </a:rPr>
              <a:t>：整数部分</a:t>
            </a:r>
            <a:endParaRPr lang="zh-CN" altLang="en-US">
              <a:sym typeface="+mn-ea"/>
            </a:endParaRPr>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8750" y="214630"/>
            <a:ext cx="10968990" cy="1198245"/>
          </a:xfrm>
        </p:spPr>
        <p:txBody>
          <a:bodyPr>
            <a:normAutofit/>
          </a:bodyPr>
          <a:p>
            <a:r>
              <a:rPr lang="en-US" altLang="zh-CN"/>
              <a:t>10</a:t>
            </a:r>
            <a:r>
              <a:rPr lang="zh-CN" altLang="en-US"/>
              <a:t>转</a:t>
            </a:r>
            <a:r>
              <a:rPr lang="en-US" altLang="zh-CN"/>
              <a:t>2</a:t>
            </a:r>
            <a:r>
              <a:rPr lang="zh-CN" altLang="en-US"/>
              <a:t>，</a:t>
            </a:r>
            <a:r>
              <a:rPr lang="en-US" altLang="zh-CN"/>
              <a:t>8</a:t>
            </a:r>
            <a:r>
              <a:rPr lang="zh-CN" altLang="en-US"/>
              <a:t>，</a:t>
            </a:r>
            <a:r>
              <a:rPr lang="en-US" altLang="zh-CN"/>
              <a:t>16</a:t>
            </a:r>
            <a:r>
              <a:rPr lang="zh-CN" altLang="en-US"/>
              <a:t>：整数</a:t>
            </a:r>
            <a:br>
              <a:rPr lang="zh-CN" altLang="en-US"/>
            </a:br>
            <a:r>
              <a:rPr lang="zh-CN" altLang="en-US"/>
              <a:t>算法</a:t>
            </a:r>
            <a:r>
              <a:rPr lang="en-US" altLang="zh-CN"/>
              <a:t>+</a:t>
            </a:r>
            <a:r>
              <a:rPr lang="zh-CN" altLang="en-US"/>
              <a:t>方法原理</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721735" y="0"/>
            <a:ext cx="6799580" cy="461264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721735" y="4545330"/>
            <a:ext cx="7207250" cy="2032000"/>
          </a:xfrm>
          <a:prstGeom prst="rect">
            <a:avLst/>
          </a:prstGeom>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20650" y="0"/>
            <a:ext cx="4975860" cy="1148080"/>
          </a:xfrm>
        </p:spPr>
        <p:txBody>
          <a:bodyPr>
            <a:normAutofit/>
          </a:bodyPr>
          <a:p>
            <a:r>
              <a:rPr lang="en-US" altLang="zh-CN" u="sng"/>
              <a:t>10</a:t>
            </a:r>
            <a:r>
              <a:rPr lang="zh-CN" altLang="en-US" u="sng"/>
              <a:t>转</a:t>
            </a:r>
            <a:r>
              <a:rPr lang="en-US" altLang="zh-CN" u="sng"/>
              <a:t>2</a:t>
            </a:r>
            <a:r>
              <a:rPr lang="zh-CN" altLang="en-US" u="sng"/>
              <a:t>，</a:t>
            </a:r>
            <a:r>
              <a:rPr lang="en-US" altLang="zh-CN" u="sng"/>
              <a:t>8</a:t>
            </a:r>
            <a:r>
              <a:rPr lang="zh-CN" altLang="en-US" u="sng"/>
              <a:t>，</a:t>
            </a:r>
            <a:r>
              <a:rPr lang="en-US" altLang="zh-CN" u="sng"/>
              <a:t>16</a:t>
            </a:r>
            <a:r>
              <a:rPr lang="zh-CN" altLang="en-US" u="sng"/>
              <a:t>：整数部分</a:t>
            </a:r>
            <a:br>
              <a:rPr lang="zh-CN" altLang="en-US" u="sng"/>
            </a:br>
            <a:r>
              <a:rPr lang="zh-CN" altLang="en-US" u="sng"/>
              <a:t>实操方法</a:t>
            </a:r>
            <a:r>
              <a:rPr lang="en-US" altLang="zh-CN" u="sng"/>
              <a:t>+</a:t>
            </a:r>
            <a:r>
              <a:rPr lang="zh-CN" altLang="en-US" u="sng"/>
              <a:t>例子</a:t>
            </a:r>
            <a:endParaRPr lang="zh-CN" altLang="en-US" u="sng"/>
          </a:p>
        </p:txBody>
      </p:sp>
      <p:pic>
        <p:nvPicPr>
          <p:cNvPr id="4" name="内容占位符 3"/>
          <p:cNvPicPr>
            <a:picLocks noChangeAspect="1"/>
          </p:cNvPicPr>
          <p:nvPr>
            <p:ph idx="1"/>
            <p:custDataLst>
              <p:tags r:id="rId1"/>
            </p:custDataLst>
          </p:nvPr>
        </p:nvPicPr>
        <p:blipFill>
          <a:blip r:embed="rId2"/>
          <a:stretch>
            <a:fillRect/>
          </a:stretch>
        </p:blipFill>
        <p:spPr>
          <a:xfrm>
            <a:off x="1461770" y="1218565"/>
            <a:ext cx="7524115" cy="2210435"/>
          </a:xfrm>
          <a:prstGeom prst="rect">
            <a:avLst/>
          </a:prstGeom>
        </p:spPr>
      </p:pic>
      <p:sp>
        <p:nvSpPr>
          <p:cNvPr id="5" name="文本框 4"/>
          <p:cNvSpPr txBox="1"/>
          <p:nvPr/>
        </p:nvSpPr>
        <p:spPr>
          <a:xfrm>
            <a:off x="5443220" y="171450"/>
            <a:ext cx="4782185" cy="1087755"/>
          </a:xfrm>
          <a:prstGeom prst="rect">
            <a:avLst/>
          </a:prstGeom>
          <a:noFill/>
          <a:ln w="28575">
            <a:solidFill>
              <a:schemeClr val="tx1"/>
            </a:solidFill>
          </a:ln>
        </p:spPr>
        <p:txBody>
          <a:bodyPr wrap="square" rtlCol="0">
            <a:spAutoFit/>
            <a:scene3d>
              <a:camera prst="orthographicFront"/>
              <a:lightRig rig="threePt" dir="t"/>
            </a:scene3d>
          </a:bodyPr>
          <a:p>
            <a:pPr>
              <a:lnSpc>
                <a:spcPct val="12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数÷</a:t>
            </a:r>
            <a:r>
              <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2</a:t>
            </a: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a:t>
            </a:r>
            <a:r>
              <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8/16</a:t>
            </a: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a:t>
            </a:r>
            <a:endPar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endParaRPr>
          </a:p>
          <a:p>
            <a:pPr>
              <a:lnSpc>
                <a:spcPct val="12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商写左边，余数写下边，算到商</a:t>
            </a:r>
            <a:r>
              <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=0</a:t>
            </a: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，从左到右把余数组起来就是二进制</a:t>
            </a:r>
            <a:r>
              <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/8/16</a:t>
            </a:r>
            <a:endPar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endParaRPr>
          </a:p>
        </p:txBody>
      </p:sp>
      <p:pic>
        <p:nvPicPr>
          <p:cNvPr id="6" name="图片 5"/>
          <p:cNvPicPr>
            <a:picLocks noChangeAspect="1"/>
          </p:cNvPicPr>
          <p:nvPr>
            <p:custDataLst>
              <p:tags r:id="rId3"/>
            </p:custDataLst>
          </p:nvPr>
        </p:nvPicPr>
        <p:blipFill>
          <a:blip r:embed="rId4"/>
          <a:srcRect b="49041"/>
          <a:stretch>
            <a:fillRect/>
          </a:stretch>
        </p:blipFill>
        <p:spPr>
          <a:xfrm>
            <a:off x="1461770" y="3225800"/>
            <a:ext cx="6520815" cy="1905635"/>
          </a:xfrm>
          <a:prstGeom prst="rect">
            <a:avLst/>
          </a:prstGeom>
        </p:spPr>
      </p:pic>
      <p:pic>
        <p:nvPicPr>
          <p:cNvPr id="7" name="图片 6"/>
          <p:cNvPicPr>
            <a:picLocks noChangeAspect="1"/>
          </p:cNvPicPr>
          <p:nvPr>
            <p:custDataLst>
              <p:tags r:id="rId5"/>
            </p:custDataLst>
          </p:nvPr>
        </p:nvPicPr>
        <p:blipFill>
          <a:blip r:embed="rId4"/>
          <a:srcRect t="51486"/>
          <a:stretch>
            <a:fillRect/>
          </a:stretch>
        </p:blipFill>
        <p:spPr>
          <a:xfrm>
            <a:off x="1461770" y="5043805"/>
            <a:ext cx="6520815" cy="1814195"/>
          </a:xfrm>
          <a:prstGeom prst="rect">
            <a:avLst/>
          </a:prstGeom>
        </p:spPr>
      </p:pic>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ctrTitle"/>
            <p:custDataLst>
              <p:tags r:id="rId1"/>
            </p:custDataLst>
          </p:nvPr>
        </p:nvSpPr>
        <p:spPr/>
        <p:txBody>
          <a:bodyPr/>
          <a:p>
            <a:r>
              <a:rPr lang="zh-CN" altLang="zh-CN">
                <a:latin typeface="幼圆" panose="02010509060101010101" charset="-122"/>
                <a:cs typeface="幼圆" panose="02010509060101010101" charset="-122"/>
              </a:rPr>
              <a:t>关于</a:t>
            </a:r>
            <a:r>
              <a:rPr lang="en-US" altLang="zh-CN">
                <a:latin typeface="幼圆" panose="02010509060101010101" charset="-122"/>
                <a:cs typeface="幼圆" panose="02010509060101010101" charset="-122"/>
              </a:rPr>
              <a:t> </a:t>
            </a:r>
            <a:r>
              <a:rPr lang="zh-CN" altLang="zh-CN">
                <a:latin typeface="幼圆" panose="02010509060101010101" charset="-122"/>
                <a:cs typeface="幼圆" panose="02010509060101010101" charset="-122"/>
              </a:rPr>
              <a:t>数据</a:t>
            </a:r>
            <a:r>
              <a:rPr lang="en-US" altLang="zh-CN">
                <a:latin typeface="幼圆" panose="02010509060101010101" charset="-122"/>
                <a:cs typeface="幼圆" panose="02010509060101010101" charset="-122"/>
              </a:rPr>
              <a:t> </a:t>
            </a:r>
            <a:r>
              <a:rPr lang="zh-CN" altLang="en-US">
                <a:latin typeface="幼圆" panose="02010509060101010101" charset="-122"/>
                <a:cs typeface="幼圆" panose="02010509060101010101" charset="-122"/>
              </a:rPr>
              <a:t>的一切</a:t>
            </a:r>
            <a:endParaRPr lang="zh-CN" altLang="en-US">
              <a:latin typeface="幼圆" panose="02010509060101010101" charset="-122"/>
              <a:cs typeface="幼圆" panose="02010509060101010101" charset="-122"/>
            </a:endParaRPr>
          </a:p>
        </p:txBody>
      </p:sp>
      <p:sp>
        <p:nvSpPr>
          <p:cNvPr id="3" name="副标题 2"/>
          <p:cNvSpPr/>
          <p:nvPr>
            <p:ph type="subTitle" idx="1"/>
            <p:custDataLst>
              <p:tags r:id="rId2"/>
            </p:custDataLst>
          </p:nvPr>
        </p:nvSpPr>
        <p:spPr/>
        <p:txBody>
          <a:bodyPr/>
          <a:p>
            <a:r>
              <a:rPr lang="en-US" altLang="zh-CN" sz="1800">
                <a:cs typeface="幼圆" panose="02010509060101010101" charset="-122"/>
              </a:rPr>
              <a:t>2</a:t>
            </a:r>
            <a:r>
              <a:rPr lang="zh-CN" altLang="en-US" sz="1800">
                <a:cs typeface="幼圆" panose="02010509060101010101" charset="-122"/>
              </a:rPr>
              <a:t>，</a:t>
            </a:r>
            <a:r>
              <a:rPr lang="en-US" altLang="zh-CN" sz="1800">
                <a:cs typeface="幼圆" panose="02010509060101010101" charset="-122"/>
              </a:rPr>
              <a:t>3</a:t>
            </a:r>
            <a:r>
              <a:rPr lang="zh-CN" altLang="en-US" sz="1800">
                <a:cs typeface="幼圆" panose="02010509060101010101" charset="-122"/>
              </a:rPr>
              <a:t>，</a:t>
            </a:r>
            <a:r>
              <a:rPr lang="en-US" altLang="zh-CN" sz="1800">
                <a:cs typeface="幼圆" panose="02010509060101010101" charset="-122"/>
              </a:rPr>
              <a:t>4</a:t>
            </a:r>
            <a:r>
              <a:rPr lang="zh-CN" altLang="en-US" sz="1800">
                <a:cs typeface="幼圆" panose="02010509060101010101" charset="-122"/>
              </a:rPr>
              <a:t>，</a:t>
            </a:r>
            <a:r>
              <a:rPr lang="en-US" altLang="zh-CN" sz="1800">
                <a:cs typeface="幼圆" panose="02010509060101010101" charset="-122"/>
              </a:rPr>
              <a:t>8</a:t>
            </a:r>
            <a:r>
              <a:rPr lang="zh-CN" altLang="en-US" sz="1800">
                <a:cs typeface="幼圆" panose="02010509060101010101" charset="-122"/>
              </a:rPr>
              <a:t>，</a:t>
            </a:r>
            <a:r>
              <a:rPr lang="en-US" altLang="zh-CN" sz="1800">
                <a:cs typeface="幼圆" panose="02010509060101010101" charset="-122"/>
              </a:rPr>
              <a:t>11</a:t>
            </a:r>
            <a:r>
              <a:rPr lang="zh-CN" altLang="en-US" sz="1800">
                <a:cs typeface="幼圆" panose="02010509060101010101" charset="-122"/>
              </a:rPr>
              <a:t>，</a:t>
            </a:r>
            <a:r>
              <a:rPr lang="en-US" altLang="zh-CN" sz="1800">
                <a:cs typeface="幼圆" panose="02010509060101010101" charset="-122"/>
              </a:rPr>
              <a:t>12</a:t>
            </a:r>
            <a:r>
              <a:rPr lang="zh-CN" altLang="en-US" sz="1800">
                <a:cs typeface="幼圆" panose="02010509060101010101" charset="-122"/>
              </a:rPr>
              <a:t>，</a:t>
            </a:r>
            <a:r>
              <a:rPr lang="en-US" altLang="zh-CN" sz="1800">
                <a:cs typeface="幼圆" panose="02010509060101010101" charset="-122"/>
              </a:rPr>
              <a:t>14</a:t>
            </a:r>
            <a:r>
              <a:rPr lang="zh-CN" altLang="en-US" sz="1800">
                <a:cs typeface="幼圆" panose="02010509060101010101" charset="-122"/>
              </a:rPr>
              <a:t>（</a:t>
            </a:r>
            <a:r>
              <a:rPr lang="en-US" altLang="zh-CN" sz="1800">
                <a:cs typeface="幼圆" panose="02010509060101010101" charset="-122"/>
              </a:rPr>
              <a:t>15</a:t>
            </a:r>
            <a:r>
              <a:rPr lang="zh-CN" altLang="en-US" sz="1800">
                <a:cs typeface="幼圆" panose="02010509060101010101" charset="-122"/>
              </a:rPr>
              <a:t>）</a:t>
            </a:r>
            <a:endParaRPr lang="zh-CN" altLang="en-US" sz="1800">
              <a:cs typeface="幼圆" panose="02010509060101010101" charset="-122"/>
            </a:endParaRPr>
          </a:p>
          <a:p>
            <a:r>
              <a:rPr lang="zh-CN" altLang="en-US" sz="1800">
                <a:cs typeface="幼圆" panose="02010509060101010101" charset="-122"/>
              </a:rPr>
              <a:t>然后把</a:t>
            </a:r>
            <a:r>
              <a:rPr lang="en-US" altLang="zh-CN" sz="1800">
                <a:cs typeface="幼圆" panose="02010509060101010101" charset="-122"/>
              </a:rPr>
              <a:t>73</a:t>
            </a:r>
            <a:r>
              <a:rPr lang="zh-CN" altLang="en-US" sz="1800">
                <a:cs typeface="幼圆" panose="02010509060101010101" charset="-122"/>
              </a:rPr>
              <a:t>课学完</a:t>
            </a:r>
            <a:endParaRPr lang="zh-CN" altLang="en-US" sz="1800">
              <a:cs typeface="幼圆" panose="02010509060101010101" charset="-122"/>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10</a:t>
            </a:r>
            <a:r>
              <a:rPr lang="zh-CN" altLang="en-US"/>
              <a:t>转</a:t>
            </a:r>
            <a:r>
              <a:rPr lang="en-US" altLang="zh-CN"/>
              <a:t>2:</a:t>
            </a:r>
            <a:r>
              <a:rPr lang="zh-CN" altLang="en-US"/>
              <a:t>整数</a:t>
            </a:r>
            <a:r>
              <a:rPr lang="en-US" altLang="zh-CN"/>
              <a:t> </a:t>
            </a:r>
            <a:r>
              <a:rPr lang="zh-CN" altLang="en-US"/>
              <a:t>方法</a:t>
            </a:r>
            <a:r>
              <a:rPr lang="en-US" altLang="zh-CN"/>
              <a:t>2</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608330" y="1231265"/>
            <a:ext cx="9885045" cy="384683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sym typeface="+mn-ea"/>
              </a:rPr>
              <a:t>10</a:t>
            </a:r>
            <a:r>
              <a:rPr lang="zh-CN" altLang="en-US">
                <a:sym typeface="+mn-ea"/>
              </a:rPr>
              <a:t>转</a:t>
            </a:r>
            <a:r>
              <a:rPr lang="en-US" altLang="zh-CN">
                <a:sym typeface="+mn-ea"/>
              </a:rPr>
              <a:t>2</a:t>
            </a:r>
            <a:r>
              <a:rPr lang="zh-CN" altLang="en-US">
                <a:sym typeface="+mn-ea"/>
              </a:rPr>
              <a:t>，</a:t>
            </a:r>
            <a:r>
              <a:rPr lang="en-US" altLang="zh-CN">
                <a:sym typeface="+mn-ea"/>
              </a:rPr>
              <a:t>8</a:t>
            </a:r>
            <a:r>
              <a:rPr lang="zh-CN" altLang="en-US">
                <a:sym typeface="+mn-ea"/>
              </a:rPr>
              <a:t>，</a:t>
            </a:r>
            <a:r>
              <a:rPr lang="en-US" altLang="zh-CN">
                <a:sym typeface="+mn-ea"/>
              </a:rPr>
              <a:t>16</a:t>
            </a:r>
            <a:r>
              <a:rPr lang="zh-CN" altLang="en-US">
                <a:sym typeface="+mn-ea"/>
              </a:rPr>
              <a:t>：小数部分</a:t>
            </a:r>
            <a:endParaRPr lang="zh-CN" altLang="en-US">
              <a:sym typeface="+mn-ea"/>
            </a:endParaRPr>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33985" y="189865"/>
            <a:ext cx="3401060" cy="1185545"/>
          </a:xfrm>
        </p:spPr>
        <p:txBody>
          <a:bodyPr>
            <a:normAutofit fontScale="90000"/>
          </a:bodyPr>
          <a:p>
            <a:r>
              <a:rPr lang="en-US" altLang="zh-CN"/>
              <a:t>10</a:t>
            </a:r>
            <a:r>
              <a:rPr lang="zh-CN" altLang="en-US"/>
              <a:t>转</a:t>
            </a:r>
            <a:r>
              <a:rPr lang="en-US" altLang="zh-CN"/>
              <a:t>2</a:t>
            </a:r>
            <a:r>
              <a:rPr lang="zh-CN" altLang="en-US"/>
              <a:t>，</a:t>
            </a:r>
            <a:r>
              <a:rPr lang="en-US" altLang="zh-CN"/>
              <a:t>16</a:t>
            </a:r>
            <a:r>
              <a:rPr lang="zh-CN" altLang="en-US"/>
              <a:t>，</a:t>
            </a:r>
            <a:r>
              <a:rPr lang="en-US" altLang="zh-CN"/>
              <a:t>8</a:t>
            </a:r>
            <a:r>
              <a:rPr lang="zh-CN" altLang="en-US"/>
              <a:t>：小数</a:t>
            </a:r>
            <a:br>
              <a:rPr lang="zh-CN" altLang="en-US"/>
            </a:br>
            <a:r>
              <a:rPr lang="zh-CN" altLang="en-US"/>
              <a:t>原理</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535045" y="189865"/>
            <a:ext cx="7413625" cy="44919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709670" y="4490085"/>
            <a:ext cx="6748780" cy="2461260"/>
          </a:xfrm>
          <a:prstGeom prst="rect">
            <a:avLst/>
          </a:prstGeom>
        </p:spPr>
      </p:pic>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21355" y="152470"/>
            <a:ext cx="10969200" cy="705600"/>
          </a:xfrm>
        </p:spPr>
        <p:txBody>
          <a:bodyPr>
            <a:normAutofit fontScale="90000"/>
          </a:bodyPr>
          <a:p>
            <a:r>
              <a:rPr lang="en-US" altLang="zh-CN">
                <a:sym typeface="+mn-ea"/>
              </a:rPr>
              <a:t>10</a:t>
            </a:r>
            <a:r>
              <a:rPr lang="zh-CN" altLang="en-US">
                <a:sym typeface="+mn-ea"/>
              </a:rPr>
              <a:t>转</a:t>
            </a:r>
            <a:r>
              <a:rPr lang="en-US" altLang="zh-CN">
                <a:sym typeface="+mn-ea"/>
              </a:rPr>
              <a:t>2</a:t>
            </a:r>
            <a:r>
              <a:rPr lang="zh-CN" altLang="en-US">
                <a:sym typeface="+mn-ea"/>
              </a:rPr>
              <a:t>，</a:t>
            </a:r>
            <a:r>
              <a:rPr lang="en-US" altLang="zh-CN">
                <a:sym typeface="+mn-ea"/>
              </a:rPr>
              <a:t>16</a:t>
            </a:r>
            <a:r>
              <a:rPr lang="zh-CN" altLang="en-US">
                <a:sym typeface="+mn-ea"/>
              </a:rPr>
              <a:t>，</a:t>
            </a:r>
            <a:r>
              <a:rPr lang="en-US" altLang="zh-CN">
                <a:sym typeface="+mn-ea"/>
              </a:rPr>
              <a:t>8</a:t>
            </a:r>
            <a:r>
              <a:rPr lang="zh-CN" altLang="en-US">
                <a:sym typeface="+mn-ea"/>
              </a:rPr>
              <a:t>：小数</a:t>
            </a:r>
            <a:br>
              <a:rPr lang="zh-CN" altLang="en-US">
                <a:sym typeface="+mn-ea"/>
              </a:rPr>
            </a:br>
            <a:r>
              <a:rPr lang="zh-CN" altLang="en-US">
                <a:sym typeface="+mn-ea"/>
              </a:rPr>
              <a:t>示例</a:t>
            </a:r>
            <a:endParaRPr lang="zh-CN" altLang="en-US">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03200" y="1288415"/>
            <a:ext cx="6085205" cy="1170305"/>
          </a:xfrm>
          <a:prstGeom prst="rect">
            <a:avLst/>
          </a:prstGeom>
        </p:spPr>
      </p:pic>
      <p:sp>
        <p:nvSpPr>
          <p:cNvPr id="5" name="文本框 4"/>
          <p:cNvSpPr txBox="1"/>
          <p:nvPr/>
        </p:nvSpPr>
        <p:spPr>
          <a:xfrm>
            <a:off x="6057265" y="152400"/>
            <a:ext cx="5994400" cy="1337945"/>
          </a:xfrm>
          <a:prstGeom prst="rect">
            <a:avLst/>
          </a:prstGeom>
          <a:noFill/>
          <a:ln w="28575">
            <a:solidFill>
              <a:schemeClr val="tx1"/>
            </a:solidFill>
          </a:ln>
        </p:spPr>
        <p:txBody>
          <a:bodyPr wrap="square" rtlCol="0">
            <a:spAutoFit/>
          </a:bodyPr>
          <a:p>
            <a:pPr>
              <a:lnSpc>
                <a:spcPct val="150000"/>
              </a:lnSpc>
            </a:pPr>
            <a:r>
              <a:rPr lang="zh-CN" altLang="en-US">
                <a:latin typeface="Consolas" panose="020B0609020204030204" charset="0"/>
                <a:ea typeface="幼圆" panose="02010509060101010101" charset="-122"/>
                <a:cs typeface="幼圆" panose="02010509060101010101" charset="-122"/>
              </a:rPr>
              <a:t>小数部分×</a:t>
            </a:r>
            <a:r>
              <a:rPr lang="en-US" altLang="zh-CN">
                <a:latin typeface="Consolas" panose="020B0609020204030204" charset="0"/>
                <a:ea typeface="幼圆" panose="02010509060101010101" charset="-122"/>
                <a:cs typeface="幼圆" panose="02010509060101010101" charset="-122"/>
              </a:rPr>
              <a:t>2</a:t>
            </a:r>
            <a:r>
              <a:rPr lang="zh-CN" altLang="en-US">
                <a:latin typeface="Consolas" panose="020B0609020204030204" charset="0"/>
                <a:ea typeface="幼圆" panose="02010509060101010101" charset="-122"/>
                <a:cs typeface="幼圆" panose="02010509060101010101" charset="-122"/>
              </a:rPr>
              <a:t>（</a:t>
            </a:r>
            <a:r>
              <a:rPr lang="en-US" altLang="zh-CN">
                <a:latin typeface="Consolas" panose="020B0609020204030204" charset="0"/>
                <a:ea typeface="幼圆" panose="02010509060101010101" charset="-122"/>
                <a:cs typeface="幼圆" panose="02010509060101010101" charset="-122"/>
              </a:rPr>
              <a:t>8</a:t>
            </a:r>
            <a:r>
              <a:rPr lang="zh-CN" altLang="en-US">
                <a:latin typeface="Consolas" panose="020B0609020204030204" charset="0"/>
                <a:ea typeface="幼圆" panose="02010509060101010101" charset="-122"/>
                <a:cs typeface="幼圆" panose="02010509060101010101" charset="-122"/>
              </a:rPr>
              <a:t>，</a:t>
            </a:r>
            <a:r>
              <a:rPr lang="en-US" altLang="zh-CN">
                <a:latin typeface="Consolas" panose="020B0609020204030204" charset="0"/>
                <a:ea typeface="幼圆" panose="02010509060101010101" charset="-122"/>
                <a:cs typeface="幼圆" panose="02010509060101010101" charset="-122"/>
              </a:rPr>
              <a:t>16</a:t>
            </a:r>
            <a:r>
              <a:rPr lang="zh-CN" altLang="en-US">
                <a:latin typeface="Consolas" panose="020B0609020204030204" charset="0"/>
                <a:ea typeface="幼圆" panose="02010509060101010101" charset="-122"/>
                <a:cs typeface="幼圆" panose="02010509060101010101" charset="-122"/>
              </a:rPr>
              <a:t>）</a:t>
            </a:r>
            <a:endParaRPr lang="zh-CN" altLang="en-US">
              <a:latin typeface="Consolas" panose="020B0609020204030204" charset="0"/>
              <a:ea typeface="幼圆" panose="02010509060101010101" charset="-122"/>
              <a:cs typeface="幼圆" panose="02010509060101010101" charset="-122"/>
            </a:endParaRPr>
          </a:p>
          <a:p>
            <a:pPr>
              <a:lnSpc>
                <a:spcPct val="150000"/>
              </a:lnSpc>
            </a:pPr>
            <a:r>
              <a:rPr lang="zh-CN" altLang="en-US">
                <a:latin typeface="Consolas" panose="020B0609020204030204" charset="0"/>
                <a:ea typeface="幼圆" panose="02010509060101010101" charset="-122"/>
                <a:cs typeface="幼圆" panose="02010509060101010101" charset="-122"/>
              </a:rPr>
              <a:t>取整数位</a:t>
            </a:r>
            <a:r>
              <a:rPr lang="en-US" altLang="zh-CN">
                <a:latin typeface="Consolas" panose="020B0609020204030204" charset="0"/>
                <a:ea typeface="幼圆" panose="02010509060101010101" charset="-122"/>
                <a:cs typeface="幼圆" panose="02010509060101010101" charset="-122"/>
              </a:rPr>
              <a:t>0/1</a:t>
            </a:r>
            <a:endParaRPr lang="en-US" altLang="zh-CN">
              <a:latin typeface="Consolas" panose="020B0609020204030204" charset="0"/>
              <a:ea typeface="幼圆" panose="02010509060101010101" charset="-122"/>
              <a:cs typeface="幼圆" panose="02010509060101010101" charset="-122"/>
            </a:endParaRPr>
          </a:p>
          <a:p>
            <a:pPr>
              <a:lnSpc>
                <a:spcPct val="150000"/>
              </a:lnSpc>
            </a:pPr>
            <a:r>
              <a:rPr lang="zh-CN" altLang="en-US">
                <a:latin typeface="Consolas" panose="020B0609020204030204" charset="0"/>
                <a:ea typeface="幼圆" panose="02010509060101010101" charset="-122"/>
                <a:cs typeface="幼圆" panose="02010509060101010101" charset="-122"/>
              </a:rPr>
              <a:t>小数位继续，直到</a:t>
            </a:r>
            <a:r>
              <a:rPr lang="en-US" altLang="zh-CN">
                <a:latin typeface="Consolas" panose="020B0609020204030204" charset="0"/>
                <a:ea typeface="幼圆" panose="02010509060101010101" charset="-122"/>
                <a:cs typeface="幼圆" panose="02010509060101010101" charset="-122"/>
              </a:rPr>
              <a:t>=0</a:t>
            </a:r>
            <a:r>
              <a:rPr lang="zh-CN" altLang="en-US">
                <a:latin typeface="Consolas" panose="020B0609020204030204" charset="0"/>
                <a:ea typeface="幼圆" panose="02010509060101010101" charset="-122"/>
                <a:cs typeface="幼圆" panose="02010509060101010101" charset="-122"/>
              </a:rPr>
              <a:t>，或者满足约取位数（如：保留</a:t>
            </a:r>
            <a:r>
              <a:rPr lang="en-US" altLang="zh-CN">
                <a:latin typeface="Consolas" panose="020B0609020204030204" charset="0"/>
                <a:ea typeface="幼圆" panose="02010509060101010101" charset="-122"/>
                <a:cs typeface="幼圆" panose="02010509060101010101" charset="-122"/>
              </a:rPr>
              <a:t>2</a:t>
            </a:r>
            <a:r>
              <a:rPr lang="zh-CN" altLang="en-US">
                <a:latin typeface="Consolas" panose="020B0609020204030204" charset="0"/>
                <a:ea typeface="幼圆" panose="02010509060101010101" charset="-122"/>
                <a:cs typeface="幼圆" panose="02010509060101010101" charset="-122"/>
              </a:rPr>
              <a:t>位）</a:t>
            </a:r>
            <a:endParaRPr lang="zh-CN" altLang="en-US">
              <a:latin typeface="Consolas" panose="020B0609020204030204" charset="0"/>
              <a:ea typeface="幼圆" panose="02010509060101010101" charset="-122"/>
              <a:cs typeface="幼圆" panose="02010509060101010101" charset="-122"/>
            </a:endParaRPr>
          </a:p>
        </p:txBody>
      </p:sp>
      <p:pic>
        <p:nvPicPr>
          <p:cNvPr id="6" name="图片 5"/>
          <p:cNvPicPr>
            <a:picLocks noChangeAspect="1"/>
          </p:cNvPicPr>
          <p:nvPr>
            <p:custDataLst>
              <p:tags r:id="rId3"/>
            </p:custDataLst>
          </p:nvPr>
        </p:nvPicPr>
        <p:blipFill>
          <a:blip r:embed="rId4"/>
          <a:stretch>
            <a:fillRect/>
          </a:stretch>
        </p:blipFill>
        <p:spPr>
          <a:xfrm>
            <a:off x="321945" y="4791710"/>
            <a:ext cx="6341110" cy="180721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121285" y="2668905"/>
            <a:ext cx="6330315" cy="1682115"/>
          </a:xfrm>
          <a:prstGeom prst="rect">
            <a:avLst/>
          </a:prstGeom>
        </p:spPr>
      </p:pic>
    </p:spTree>
    <p:custDataLst>
      <p:tags r:id="rId7"/>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en-US" altLang="zh-CN"/>
              <a:t>2</a:t>
            </a:r>
            <a:r>
              <a:rPr lang="zh-CN" altLang="en-US"/>
              <a:t>与</a:t>
            </a:r>
            <a:r>
              <a:rPr lang="en-US" altLang="zh-CN"/>
              <a:t>16</a:t>
            </a:r>
            <a:r>
              <a:rPr lang="zh-CN" altLang="en-US"/>
              <a:t>相互转换</a:t>
            </a:r>
            <a:endParaRPr lang="zh-CN" altLang="en-US"/>
          </a:p>
        </p:txBody>
      </p:sp>
      <p:sp>
        <p:nvSpPr>
          <p:cNvPr id="5" name="副标题 4"/>
          <p:cNvSpPr/>
          <p:nvPr>
            <p:ph type="subTitle" idx="1"/>
          </p:nvPr>
        </p:nvSpPr>
        <p:spPr/>
        <p:txBody>
          <a:bodyPr/>
          <a:p>
            <a:r>
              <a:rPr lang="zh-CN" altLang="en-US" sz="1800"/>
              <a:t>牢记进制转换表</a:t>
            </a:r>
            <a:endParaRPr lang="zh-CN" altLang="en-US" sz="180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46120" y="115005"/>
            <a:ext cx="10969200" cy="705600"/>
          </a:xfrm>
        </p:spPr>
        <p:txBody>
          <a:bodyPr/>
          <a:p>
            <a:r>
              <a:rPr lang="zh-CN" altLang="en-US"/>
              <a:t>进制转换实用表</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00660" y="745490"/>
            <a:ext cx="5912485" cy="30372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971540" y="820420"/>
            <a:ext cx="6102985" cy="5323840"/>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40405" y="196285"/>
            <a:ext cx="10969200" cy="705600"/>
          </a:xfrm>
        </p:spPr>
        <p:txBody>
          <a:bodyPr/>
          <a:p>
            <a:r>
              <a:rPr lang="en-US" altLang="zh-CN"/>
              <a:t>2</a:t>
            </a:r>
            <a:r>
              <a:rPr lang="zh-CN" altLang="en-US"/>
              <a:t>与</a:t>
            </a:r>
            <a:r>
              <a:rPr lang="en-US" altLang="zh-CN"/>
              <a:t>16</a:t>
            </a:r>
            <a:r>
              <a:rPr lang="zh-CN" altLang="en-US"/>
              <a:t>之间的转换</a:t>
            </a:r>
            <a:endParaRPr lang="zh-CN" altLang="en-US"/>
          </a:p>
        </p:txBody>
      </p:sp>
      <p:sp>
        <p:nvSpPr>
          <p:cNvPr id="3" name="内容占位符 2"/>
          <p:cNvSpPr/>
          <p:nvPr>
            <p:ph idx="1"/>
          </p:nvPr>
        </p:nvSpPr>
        <p:spPr>
          <a:xfrm>
            <a:off x="43815" y="901700"/>
            <a:ext cx="6218555" cy="475615"/>
          </a:xfrm>
          <a:ln w="19050">
            <a:solidFill>
              <a:schemeClr val="tx1"/>
            </a:solidFill>
          </a:ln>
        </p:spPr>
        <p:txBody>
          <a:bodyPr/>
          <a:p>
            <a:pPr>
              <a:lnSpc>
                <a:spcPct val="130000"/>
              </a:lnSpc>
            </a:pPr>
            <a:r>
              <a:rPr lang="en-US" altLang="zh-CN" u="none">
                <a:solidFill>
                  <a:srgbClr val="595959"/>
                </a:solidFill>
              </a:rPr>
              <a:t>2→16</a:t>
            </a:r>
            <a:r>
              <a:rPr lang="zh-CN" altLang="en-US" u="none">
                <a:solidFill>
                  <a:srgbClr val="595959"/>
                </a:solidFill>
              </a:rPr>
              <a:t>：从右到左，取四位一组，对应到</a:t>
            </a:r>
            <a:r>
              <a:rPr lang="en-US" altLang="zh-CN" u="none">
                <a:solidFill>
                  <a:srgbClr val="595959"/>
                </a:solidFill>
              </a:rPr>
              <a:t>16</a:t>
            </a:r>
            <a:r>
              <a:rPr lang="zh-CN" altLang="en-US" u="none">
                <a:solidFill>
                  <a:srgbClr val="595959"/>
                </a:solidFill>
              </a:rPr>
              <a:t>进制数</a:t>
            </a:r>
            <a:endParaRPr lang="zh-CN" altLang="en-US" u="none">
              <a:solidFill>
                <a:srgbClr val="595959"/>
              </a:solidFill>
            </a:endParaRPr>
          </a:p>
        </p:txBody>
      </p:sp>
      <p:pic>
        <p:nvPicPr>
          <p:cNvPr id="4" name="图片 3"/>
          <p:cNvPicPr>
            <a:picLocks noChangeAspect="1"/>
          </p:cNvPicPr>
          <p:nvPr>
            <p:custDataLst>
              <p:tags r:id="rId1"/>
            </p:custDataLst>
          </p:nvPr>
        </p:nvPicPr>
        <p:blipFill>
          <a:blip r:embed="rId2"/>
          <a:stretch>
            <a:fillRect/>
          </a:stretch>
        </p:blipFill>
        <p:spPr>
          <a:xfrm>
            <a:off x="140335" y="1466850"/>
            <a:ext cx="6025515" cy="1627505"/>
          </a:xfrm>
          <a:prstGeom prst="rect">
            <a:avLst/>
          </a:prstGeom>
        </p:spPr>
      </p:pic>
      <p:sp>
        <p:nvSpPr>
          <p:cNvPr id="5" name="文本框 4"/>
          <p:cNvSpPr txBox="1"/>
          <p:nvPr/>
        </p:nvSpPr>
        <p:spPr>
          <a:xfrm>
            <a:off x="329565" y="3282315"/>
            <a:ext cx="2425065" cy="1419860"/>
          </a:xfrm>
          <a:prstGeom prst="rect">
            <a:avLst/>
          </a:prstGeom>
          <a:noFill/>
        </p:spPr>
        <p:txBody>
          <a:bodyPr wrap="square" rtlCol="0" anchor="t">
            <a:spAutoFit/>
          </a:bodyPr>
          <a:p>
            <a:pPr>
              <a:lnSpc>
                <a:spcPct val="120000"/>
              </a:lnSpc>
            </a:pPr>
            <a:r>
              <a:rPr lang="zh-CN" altLang="en-US">
                <a:latin typeface="Consolas" panose="020B0609020204030204" charset="0"/>
                <a:ea typeface="幼圆" panose="02010509060101010101" charset="-122"/>
              </a:rPr>
              <a:t> 如：</a:t>
            </a:r>
            <a:endParaRPr lang="zh-CN" altLang="en-US">
              <a:latin typeface="Consolas" panose="020B0609020204030204" charset="0"/>
              <a:ea typeface="幼圆" panose="02010509060101010101" charset="-122"/>
            </a:endParaRPr>
          </a:p>
          <a:p>
            <a:pPr>
              <a:lnSpc>
                <a:spcPct val="120000"/>
              </a:lnSpc>
            </a:pPr>
            <a:r>
              <a:rPr lang="zh-CN" altLang="en-US">
                <a:latin typeface="Consolas" panose="020B0609020204030204" charset="0"/>
                <a:ea typeface="幼圆" panose="02010509060101010101" charset="-122"/>
                <a:cs typeface="Consolas" panose="020B0609020204030204" charset="0"/>
              </a:rPr>
              <a:t>(10011100010)</a:t>
            </a:r>
            <a:r>
              <a:rPr lang="zh-CN" altLang="en-US" baseline="-25000">
                <a:solidFill>
                  <a:schemeClr val="tx1"/>
                </a:solidFill>
                <a:uFillTx/>
                <a:latin typeface="Consolas" panose="020B0609020204030204" charset="0"/>
                <a:ea typeface="幼圆" panose="02010509060101010101" charset="-122"/>
                <a:cs typeface="Consolas" panose="020B0609020204030204" charset="0"/>
              </a:rPr>
              <a:t>2</a:t>
            </a:r>
            <a:endParaRPr lang="zh-CN" altLang="en-US">
              <a:latin typeface="Consolas" panose="020B0609020204030204" charset="0"/>
              <a:ea typeface="幼圆" panose="02010509060101010101" charset="-122"/>
              <a:cs typeface="Consolas" panose="020B0609020204030204" charset="0"/>
            </a:endParaRPr>
          </a:p>
          <a:p>
            <a:pPr>
              <a:lnSpc>
                <a:spcPct val="120000"/>
              </a:lnSpc>
            </a:pPr>
            <a:r>
              <a:rPr lang="zh-CN" altLang="en-US">
                <a:latin typeface="Consolas" panose="020B0609020204030204" charset="0"/>
                <a:ea typeface="幼圆" panose="02010509060101010101" charset="-122"/>
                <a:cs typeface="Consolas" panose="020B0609020204030204" charset="0"/>
              </a:rPr>
              <a:t> 100 1110 0010</a:t>
            </a:r>
            <a:endParaRPr lang="zh-CN" altLang="en-US">
              <a:latin typeface="Consolas" panose="020B0609020204030204" charset="0"/>
              <a:ea typeface="幼圆" panose="02010509060101010101" charset="-122"/>
              <a:cs typeface="Consolas" panose="020B0609020204030204" charset="0"/>
            </a:endParaRPr>
          </a:p>
          <a:p>
            <a:pPr>
              <a:lnSpc>
                <a:spcPct val="120000"/>
              </a:lnSpc>
            </a:pPr>
            <a:r>
              <a:rPr lang="zh-CN" altLang="en-US">
                <a:latin typeface="Consolas" panose="020B0609020204030204" charset="0"/>
                <a:ea typeface="幼圆" panose="02010509060101010101" charset="-122"/>
                <a:cs typeface="Consolas" panose="020B0609020204030204" charset="0"/>
              </a:rPr>
              <a:t>(4E2)</a:t>
            </a:r>
            <a:r>
              <a:rPr lang="zh-CN" altLang="en-US" baseline="-25000">
                <a:solidFill>
                  <a:schemeClr val="tx1"/>
                </a:solidFill>
                <a:uFillTx/>
                <a:latin typeface="Consolas" panose="020B0609020204030204" charset="0"/>
                <a:ea typeface="幼圆" panose="02010509060101010101" charset="-122"/>
                <a:cs typeface="Consolas" panose="020B0609020204030204" charset="0"/>
              </a:rPr>
              <a:t>16</a:t>
            </a:r>
            <a:endParaRPr lang="zh-CN" altLang="en-US" baseline="-25000">
              <a:solidFill>
                <a:schemeClr val="tx1"/>
              </a:solidFill>
              <a:uFillTx/>
              <a:latin typeface="Consolas" panose="020B0609020204030204" charset="0"/>
              <a:ea typeface="幼圆" panose="02010509060101010101" charset="-122"/>
              <a:cs typeface="Consolas" panose="020B0609020204030204" charset="0"/>
            </a:endParaRPr>
          </a:p>
        </p:txBody>
      </p:sp>
      <p:pic>
        <p:nvPicPr>
          <p:cNvPr id="6" name="图片 5"/>
          <p:cNvPicPr>
            <a:picLocks noChangeAspect="1"/>
          </p:cNvPicPr>
          <p:nvPr>
            <p:custDataLst>
              <p:tags r:id="rId3"/>
            </p:custDataLst>
          </p:nvPr>
        </p:nvPicPr>
        <p:blipFill>
          <a:blip r:embed="rId4"/>
          <a:stretch>
            <a:fillRect/>
          </a:stretch>
        </p:blipFill>
        <p:spPr>
          <a:xfrm>
            <a:off x="3716655" y="4965700"/>
            <a:ext cx="8268970" cy="1591945"/>
          </a:xfrm>
          <a:prstGeom prst="rect">
            <a:avLst/>
          </a:prstGeom>
        </p:spPr>
      </p:pic>
      <p:sp>
        <p:nvSpPr>
          <p:cNvPr id="7" name="文本框 6"/>
          <p:cNvSpPr txBox="1"/>
          <p:nvPr/>
        </p:nvSpPr>
        <p:spPr>
          <a:xfrm>
            <a:off x="5569585" y="4372610"/>
            <a:ext cx="5692140" cy="368300"/>
          </a:xfrm>
          <a:prstGeom prst="rect">
            <a:avLst/>
          </a:prstGeom>
          <a:noFill/>
          <a:ln w="19050">
            <a:solidFill>
              <a:schemeClr val="tx1"/>
            </a:solidFill>
          </a:ln>
        </p:spPr>
        <p:txBody>
          <a:bodyPr wrap="square" rtlCol="0">
            <a:spAutoFit/>
          </a:bodyPr>
          <a:p>
            <a:r>
              <a:rPr lang="en-US" altLang="zh-CN">
                <a:latin typeface="Consolas" panose="020B0609020204030204" charset="0"/>
                <a:ea typeface="幼圆" panose="02010509060101010101" charset="-122"/>
                <a:cs typeface="Consolas" panose="020B0609020204030204" charset="0"/>
              </a:rPr>
              <a:t>16→2</a:t>
            </a:r>
            <a:r>
              <a:rPr lang="zh-CN" altLang="en-US">
                <a:latin typeface="Consolas" panose="020B0609020204030204" charset="0"/>
                <a:ea typeface="幼圆" panose="02010509060101010101" charset="-122"/>
                <a:cs typeface="Consolas" panose="020B0609020204030204" charset="0"/>
              </a:rPr>
              <a:t>：正常顺序，一一对应到二进制的四位数</a:t>
            </a:r>
            <a:endParaRPr lang="zh-CN" altLang="en-US">
              <a:latin typeface="Consolas" panose="020B0609020204030204" charset="0"/>
              <a:ea typeface="幼圆" panose="02010509060101010101" charset="-122"/>
              <a:cs typeface="Consolas" panose="020B0609020204030204" charset="0"/>
            </a:endParaRPr>
          </a:p>
        </p:txBody>
      </p: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en-US" altLang="zh-CN"/>
              <a:t>2</a:t>
            </a:r>
            <a:r>
              <a:rPr lang="zh-CN" altLang="en-US"/>
              <a:t>与</a:t>
            </a:r>
            <a:r>
              <a:rPr lang="en-US" altLang="zh-CN"/>
              <a:t>8</a:t>
            </a:r>
            <a:r>
              <a:rPr lang="zh-CN" altLang="en-US"/>
              <a:t>相互转换</a:t>
            </a:r>
            <a:endParaRPr lang="zh-CN" altLang="en-US"/>
          </a:p>
        </p:txBody>
      </p:sp>
      <p:sp>
        <p:nvSpPr>
          <p:cNvPr id="5" name="副标题 4"/>
          <p:cNvSpPr/>
          <p:nvPr>
            <p:ph type="subTitle" idx="1"/>
          </p:nvPr>
        </p:nvSpPr>
        <p:spPr/>
        <p:txBody>
          <a:bodyPr/>
          <a:p>
            <a:r>
              <a:rPr lang="zh-CN" altLang="en-US" sz="1800"/>
              <a:t>牢记进制转换表</a:t>
            </a:r>
            <a:endParaRPr lang="zh-CN" altLang="en-US" sz="180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02635" y="302330"/>
            <a:ext cx="10969200" cy="705600"/>
          </a:xfrm>
        </p:spPr>
        <p:txBody>
          <a:bodyPr/>
          <a:p>
            <a:r>
              <a:rPr lang="en-US" altLang="zh-CN">
                <a:sym typeface="+mn-ea"/>
              </a:rPr>
              <a:t>2</a:t>
            </a:r>
            <a:r>
              <a:rPr lang="zh-CN" altLang="en-US">
                <a:sym typeface="+mn-ea"/>
              </a:rPr>
              <a:t>与</a:t>
            </a:r>
            <a:r>
              <a:rPr lang="en-US" altLang="zh-CN">
                <a:sym typeface="+mn-ea"/>
              </a:rPr>
              <a:t>8</a:t>
            </a:r>
            <a:r>
              <a:rPr lang="zh-CN" altLang="en-US">
                <a:sym typeface="+mn-ea"/>
              </a:rPr>
              <a:t>的转换</a:t>
            </a:r>
            <a:endParaRPr lang="en-US" altLang="zh-CN"/>
          </a:p>
        </p:txBody>
      </p:sp>
      <p:sp>
        <p:nvSpPr>
          <p:cNvPr id="3" name="内容占位符 2"/>
          <p:cNvSpPr/>
          <p:nvPr>
            <p:ph idx="1"/>
          </p:nvPr>
        </p:nvSpPr>
        <p:spPr>
          <a:xfrm>
            <a:off x="246450" y="1134165"/>
            <a:ext cx="10969200" cy="4759200"/>
          </a:xfrm>
        </p:spPr>
        <p:txBody>
          <a:bodyPr/>
          <a:p>
            <a:pPr>
              <a:lnSpc>
                <a:spcPct val="130000"/>
              </a:lnSpc>
            </a:pPr>
            <a:r>
              <a:rPr lang="zh-CN" altLang="en-US" u="none">
                <a:solidFill>
                  <a:srgbClr val="595959"/>
                </a:solidFill>
              </a:rPr>
              <a:t>跟</a:t>
            </a:r>
            <a:r>
              <a:rPr lang="en-US" altLang="zh-CN" u="none">
                <a:solidFill>
                  <a:srgbClr val="595959"/>
                </a:solidFill>
              </a:rPr>
              <a:t>2</a:t>
            </a:r>
            <a:r>
              <a:rPr lang="zh-CN" altLang="en-US" u="none">
                <a:solidFill>
                  <a:srgbClr val="595959"/>
                </a:solidFill>
              </a:rPr>
              <a:t>与</a:t>
            </a:r>
            <a:r>
              <a:rPr lang="en-US" altLang="zh-CN" u="none">
                <a:solidFill>
                  <a:srgbClr val="595959"/>
                </a:solidFill>
              </a:rPr>
              <a:t>16</a:t>
            </a:r>
            <a:r>
              <a:rPr lang="zh-CN" altLang="en-US" u="none">
                <a:solidFill>
                  <a:srgbClr val="595959"/>
                </a:solidFill>
              </a:rPr>
              <a:t>同理</a:t>
            </a:r>
            <a:endParaRPr lang="zh-CN" altLang="en-US" u="none">
              <a:solidFill>
                <a:srgbClr val="595959"/>
              </a:solidFill>
            </a:endParaRPr>
          </a:p>
        </p:txBody>
      </p:sp>
      <p:pic>
        <p:nvPicPr>
          <p:cNvPr id="4" name="图片 3"/>
          <p:cNvPicPr>
            <a:picLocks noChangeAspect="1"/>
          </p:cNvPicPr>
          <p:nvPr>
            <p:custDataLst>
              <p:tags r:id="rId1"/>
            </p:custDataLst>
          </p:nvPr>
        </p:nvPicPr>
        <p:blipFill>
          <a:blip r:embed="rId2"/>
          <a:stretch>
            <a:fillRect/>
          </a:stretch>
        </p:blipFill>
        <p:spPr>
          <a:xfrm>
            <a:off x="415925" y="1545590"/>
            <a:ext cx="6341110" cy="188341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46380" y="3508375"/>
            <a:ext cx="8427085" cy="3028950"/>
          </a:xfrm>
          <a:prstGeom prst="rect">
            <a:avLst/>
          </a:prstGeom>
        </p:spPr>
      </p:pic>
    </p:spTree>
    <p:custDataLst>
      <p:tags r:id="rId5"/>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八进制</a:t>
            </a:r>
            <a:r>
              <a:rPr lang="en-US" altLang="zh-CN"/>
              <a:t>-</a:t>
            </a:r>
            <a:r>
              <a:rPr lang="zh-CN" altLang="en-US"/>
              <a:t>十六进制相互转换</a:t>
            </a:r>
            <a:endParaRPr lang="zh-CN" altLang="en-US"/>
          </a:p>
        </p:txBody>
      </p:sp>
      <p:sp>
        <p:nvSpPr>
          <p:cNvPr id="5" name="副标题 4"/>
          <p:cNvSpPr/>
          <p:nvPr>
            <p:ph type="subTitle" idx="1"/>
          </p:nvPr>
        </p:nvSpPr>
        <p:spPr/>
        <p:txBody>
          <a:bodyPr/>
          <a:p>
            <a:r>
              <a:rPr lang="zh-CN" altLang="en-US" sz="1800"/>
              <a:t>当然是借助二进制啦</a:t>
            </a:r>
            <a:r>
              <a:rPr lang="en-US" altLang="zh-CN" sz="1800"/>
              <a:t>~</a:t>
            </a:r>
            <a:endParaRPr lang="en-US" altLang="zh-CN" sz="180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65170" y="134055"/>
            <a:ext cx="10969200" cy="705600"/>
          </a:xfrm>
        </p:spPr>
        <p:txBody>
          <a:bodyPr/>
          <a:p>
            <a:r>
              <a:rPr lang="zh-CN" altLang="en-US"/>
              <a:t>参考书</a:t>
            </a:r>
            <a:endParaRPr lang="zh-CN" altLang="en-US"/>
          </a:p>
        </p:txBody>
      </p:sp>
      <p:sp>
        <p:nvSpPr>
          <p:cNvPr id="3" name="内容占位符 2"/>
          <p:cNvSpPr/>
          <p:nvPr>
            <p:ph idx="1"/>
          </p:nvPr>
        </p:nvSpPr>
        <p:spPr>
          <a:xfrm>
            <a:off x="165100" y="928370"/>
            <a:ext cx="10968990" cy="5620385"/>
          </a:xfrm>
        </p:spPr>
        <p:txBody>
          <a:bodyPr/>
          <a:p>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2</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3</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4</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8</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11</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12</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14</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15</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r>
              <a:rPr lang="zh-CN" altLang="en-US" sz="1800" u="none">
                <a:solidFill>
                  <a:srgbClr val="595959"/>
                </a:solidFill>
                <a:latin typeface="Consolas" panose="020B0609020204030204" charset="0"/>
                <a:ea typeface="幼圆" panose="02010509060101010101" charset="-122"/>
                <a:cs typeface="Consolas" panose="020B0609020204030204" charset="0"/>
              </a:rPr>
              <a:t>《编码》</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r>
              <a:rPr lang="zh-CN" altLang="en-US" sz="1800" u="none">
                <a:solidFill>
                  <a:srgbClr val="595959"/>
                </a:solidFill>
                <a:latin typeface="Consolas" panose="020B0609020204030204" charset="0"/>
                <a:ea typeface="幼圆" panose="02010509060101010101" charset="-122"/>
                <a:cs typeface="Consolas" panose="020B0609020204030204" charset="0"/>
              </a:rPr>
              <a:t>涉及的附录知识清单</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附录</a:t>
            </a:r>
            <a:r>
              <a:rPr lang="en-US" altLang="zh-CN" sz="1800">
                <a:latin typeface="Consolas" panose="020B0609020204030204" charset="0"/>
                <a:ea typeface="幼圆" panose="02010509060101010101" charset="-122"/>
                <a:cs typeface="Consolas" panose="020B0609020204030204" charset="0"/>
                <a:sym typeface="+mn-ea"/>
              </a:rPr>
              <a:t>H</a:t>
            </a:r>
            <a:r>
              <a:rPr lang="zh-CN" altLang="en-US" sz="1800">
                <a:latin typeface="Consolas" panose="020B0609020204030204" charset="0"/>
                <a:ea typeface="幼圆" panose="02010509060101010101" charset="-122"/>
                <a:cs typeface="Consolas" panose="020B0609020204030204" charset="0"/>
                <a:sym typeface="+mn-ea"/>
              </a:rPr>
              <a:t>：错误检测和纠正</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u="none">
                <a:solidFill>
                  <a:srgbClr val="595959"/>
                </a:solidFill>
                <a:latin typeface="Consolas" panose="020B0609020204030204" charset="0"/>
                <a:ea typeface="幼圆" panose="02010509060101010101" charset="-122"/>
                <a:cs typeface="Consolas" panose="020B0609020204030204" charset="0"/>
              </a:rPr>
              <a:t>附录</a:t>
            </a:r>
            <a:r>
              <a:rPr lang="en-US" altLang="zh-CN" sz="1800" u="none">
                <a:solidFill>
                  <a:srgbClr val="595959"/>
                </a:solidFill>
                <a:latin typeface="Consolas" panose="020B0609020204030204" charset="0"/>
                <a:ea typeface="幼圆" panose="02010509060101010101" charset="-122"/>
                <a:cs typeface="Consolas" panose="020B0609020204030204" charset="0"/>
              </a:rPr>
              <a:t>A</a:t>
            </a:r>
            <a:r>
              <a:rPr lang="zh-CN" altLang="en-US" sz="1800" u="none">
                <a:solidFill>
                  <a:srgbClr val="595959"/>
                </a:solidFill>
                <a:latin typeface="Consolas" panose="020B0609020204030204" charset="0"/>
                <a:ea typeface="幼圆" panose="02010509060101010101" charset="-122"/>
                <a:cs typeface="Consolas" panose="020B0609020204030204" charset="0"/>
              </a:rPr>
              <a:t>：</a:t>
            </a:r>
            <a:r>
              <a:rPr lang="en-US" altLang="zh-CN" sz="1800" u="none">
                <a:solidFill>
                  <a:srgbClr val="595959"/>
                </a:solidFill>
                <a:latin typeface="Consolas" panose="020B0609020204030204" charset="0"/>
                <a:ea typeface="幼圆" panose="02010509060101010101" charset="-122"/>
                <a:cs typeface="Consolas" panose="020B0609020204030204" charset="0"/>
              </a:rPr>
              <a:t>Unicode</a:t>
            </a:r>
            <a:endParaRPr lang="en-US" altLang="zh-CN"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u="none">
                <a:solidFill>
                  <a:srgbClr val="595959"/>
                </a:solidFill>
                <a:latin typeface="Consolas" panose="020B0609020204030204" charset="0"/>
                <a:ea typeface="幼圆" panose="02010509060101010101" charset="-122"/>
                <a:cs typeface="Consolas" panose="020B0609020204030204" charset="0"/>
              </a:rPr>
              <a:t>附录</a:t>
            </a:r>
            <a:r>
              <a:rPr lang="en-US" altLang="zh-CN" sz="1800" u="none">
                <a:solidFill>
                  <a:srgbClr val="595959"/>
                </a:solidFill>
                <a:latin typeface="Consolas" panose="020B0609020204030204" charset="0"/>
                <a:ea typeface="幼圆" panose="02010509060101010101" charset="-122"/>
                <a:cs typeface="Consolas" panose="020B0609020204030204" charset="0"/>
              </a:rPr>
              <a:t>E</a:t>
            </a:r>
            <a:r>
              <a:rPr lang="zh-CN" altLang="en-US" sz="1800" u="none">
                <a:solidFill>
                  <a:srgbClr val="595959"/>
                </a:solidFill>
                <a:latin typeface="Consolas" panose="020B0609020204030204" charset="0"/>
                <a:ea typeface="幼圆" panose="02010509060101010101" charset="-122"/>
                <a:cs typeface="Consolas" panose="020B0609020204030204" charset="0"/>
              </a:rPr>
              <a:t>：布尔代数和逻辑电路</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u="none">
                <a:solidFill>
                  <a:srgbClr val="595959"/>
                </a:solidFill>
                <a:latin typeface="Consolas" panose="020B0609020204030204" charset="0"/>
                <a:ea typeface="幼圆" panose="02010509060101010101" charset="-122"/>
                <a:cs typeface="Consolas" panose="020B0609020204030204" charset="0"/>
              </a:rPr>
              <a:t>附录</a:t>
            </a:r>
            <a:r>
              <a:rPr lang="en-US" altLang="zh-CN" sz="1800" u="none">
                <a:solidFill>
                  <a:srgbClr val="595959"/>
                </a:solidFill>
                <a:latin typeface="Consolas" panose="020B0609020204030204" charset="0"/>
                <a:ea typeface="幼圆" panose="02010509060101010101" charset="-122"/>
                <a:cs typeface="Consolas" panose="020B0609020204030204" charset="0"/>
              </a:rPr>
              <a:t>I</a:t>
            </a:r>
            <a:r>
              <a:rPr lang="zh-CN" altLang="en-US" sz="1800" u="none">
                <a:solidFill>
                  <a:srgbClr val="595959"/>
                </a:solidFill>
                <a:latin typeface="Consolas" panose="020B0609020204030204" charset="0"/>
                <a:ea typeface="幼圆" panose="02010509060101010101" charset="-122"/>
                <a:cs typeface="Consolas" panose="020B0609020204030204" charset="0"/>
              </a:rPr>
              <a:t>：符号</a:t>
            </a:r>
            <a:r>
              <a:rPr lang="en-US" altLang="zh-CN" sz="1800" u="none">
                <a:solidFill>
                  <a:srgbClr val="595959"/>
                </a:solidFill>
                <a:latin typeface="Consolas" panose="020B0609020204030204" charset="0"/>
                <a:ea typeface="幼圆" panose="02010509060101010101" charset="-122"/>
                <a:cs typeface="Consolas" panose="020B0609020204030204" charset="0"/>
              </a:rPr>
              <a:t>+</a:t>
            </a:r>
            <a:r>
              <a:rPr lang="zh-CN" altLang="en-US" sz="1800" u="none">
                <a:solidFill>
                  <a:srgbClr val="595959"/>
                </a:solidFill>
                <a:latin typeface="Consolas" panose="020B0609020204030204" charset="0"/>
                <a:ea typeface="幼圆" panose="02010509060101010101" charset="-122"/>
                <a:cs typeface="Consolas" panose="020B0609020204030204" charset="0"/>
              </a:rPr>
              <a:t>绝对值整数的加减法</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u="none">
                <a:solidFill>
                  <a:srgbClr val="595959"/>
                </a:solidFill>
                <a:latin typeface="Consolas" panose="020B0609020204030204" charset="0"/>
                <a:ea typeface="幼圆" panose="02010509060101010101" charset="-122"/>
                <a:cs typeface="Consolas" panose="020B0609020204030204" charset="0"/>
              </a:rPr>
              <a:t>附录</a:t>
            </a:r>
            <a:r>
              <a:rPr lang="en-US" altLang="zh-CN" sz="1800" u="none">
                <a:solidFill>
                  <a:srgbClr val="595959"/>
                </a:solidFill>
                <a:latin typeface="Consolas" panose="020B0609020204030204" charset="0"/>
                <a:ea typeface="幼圆" panose="02010509060101010101" charset="-122"/>
                <a:cs typeface="Consolas" panose="020B0609020204030204" charset="0"/>
              </a:rPr>
              <a:t>J</a:t>
            </a:r>
            <a:r>
              <a:rPr lang="zh-CN" altLang="en-US" sz="1800" u="none">
                <a:solidFill>
                  <a:srgbClr val="595959"/>
                </a:solidFill>
                <a:latin typeface="Consolas" panose="020B0609020204030204" charset="0"/>
                <a:ea typeface="幼圆" panose="02010509060101010101" charset="-122"/>
                <a:cs typeface="Consolas" panose="020B0609020204030204" charset="0"/>
              </a:rPr>
              <a:t>：实数的加减法</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u="none">
                <a:solidFill>
                  <a:srgbClr val="595959"/>
                </a:solidFill>
                <a:latin typeface="Consolas" panose="020B0609020204030204" charset="0"/>
                <a:ea typeface="幼圆" panose="02010509060101010101" charset="-122"/>
                <a:cs typeface="Consolas" panose="020B0609020204030204" charset="0"/>
              </a:rPr>
              <a:t>附录</a:t>
            </a:r>
            <a:r>
              <a:rPr lang="en-US" altLang="zh-CN" sz="1800" u="none">
                <a:solidFill>
                  <a:srgbClr val="595959"/>
                </a:solidFill>
                <a:latin typeface="Consolas" panose="020B0609020204030204" charset="0"/>
                <a:ea typeface="幼圆" panose="02010509060101010101" charset="-122"/>
                <a:cs typeface="Consolas" panose="020B0609020204030204" charset="0"/>
              </a:rPr>
              <a:t>G</a:t>
            </a:r>
            <a:r>
              <a:rPr lang="zh-CN" altLang="en-US" sz="1800" u="none">
                <a:solidFill>
                  <a:srgbClr val="595959"/>
                </a:solidFill>
                <a:latin typeface="Consolas" panose="020B0609020204030204" charset="0"/>
                <a:ea typeface="幼圆" panose="02010509060101010101" charset="-122"/>
                <a:cs typeface="Consolas" panose="020B0609020204030204" charset="0"/>
              </a:rPr>
              <a:t>：数学</a:t>
            </a:r>
            <a:r>
              <a:rPr lang="zh-CN" altLang="en-US" sz="1800" u="none">
                <a:solidFill>
                  <a:srgbClr val="595959"/>
                </a:solidFill>
                <a:latin typeface="Consolas" panose="020B0609020204030204" charset="0"/>
                <a:ea typeface="幼圆" panose="02010509060101010101" charset="-122"/>
                <a:cs typeface="Consolas" panose="020B0609020204030204" charset="0"/>
              </a:rPr>
              <a:t>知识（离散余弦变换）</a:t>
            </a:r>
            <a:endParaRPr lang="en-US" altLang="zh-CN" sz="1800" u="none">
              <a:solidFill>
                <a:srgbClr val="595959"/>
              </a:solidFill>
              <a:latin typeface="Consolas" panose="020B0609020204030204" charset="0"/>
              <a:ea typeface="幼圆" panose="02010509060101010101" charset="-122"/>
              <a:cs typeface="Consolas" panose="020B0609020204030204" charset="0"/>
            </a:endParaRPr>
          </a:p>
          <a:p>
            <a:pPr lvl="1"/>
            <a:endParaRPr lang="zh-CN" altLang="en-US" sz="1800" u="none">
              <a:solidFill>
                <a:srgbClr val="595959"/>
              </a:solidFill>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47675" y="342265"/>
            <a:ext cx="11123930" cy="4011295"/>
          </a:xfrm>
          <a:prstGeom prst="rect">
            <a:avLst/>
          </a:prstGeom>
        </p:spPr>
      </p:pic>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2 </a:t>
            </a:r>
            <a:r>
              <a:rPr lang="zh-CN" altLang="en-US"/>
              <a:t>数据存储</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89935" y="170885"/>
            <a:ext cx="10969200" cy="705600"/>
          </a:xfrm>
        </p:spPr>
        <p:txBody>
          <a:bodyPr/>
          <a:p>
            <a:r>
              <a:rPr lang="zh-CN" altLang="en-US"/>
              <a:t>统一的格式</a:t>
            </a:r>
            <a:r>
              <a:rPr lang="en-US" altLang="zh-CN"/>
              <a:t>——</a:t>
            </a:r>
            <a:r>
              <a:rPr lang="zh-CN" altLang="en-US"/>
              <a:t>位模式Bit patterns</a:t>
            </a:r>
            <a:endParaRPr lang="zh-CN" altLang="en-US"/>
          </a:p>
        </p:txBody>
      </p:sp>
      <p:sp>
        <p:nvSpPr>
          <p:cNvPr id="3" name="内容占位符 2"/>
          <p:cNvSpPr/>
          <p:nvPr>
            <p:ph idx="1"/>
          </p:nvPr>
        </p:nvSpPr>
        <p:spPr>
          <a:xfrm>
            <a:off x="189865" y="1121410"/>
            <a:ext cx="11642725" cy="5389245"/>
          </a:xfrm>
        </p:spPr>
        <p:txBody>
          <a:bodyPr/>
          <a:p>
            <a:r>
              <a:rPr lang="zh-CN" altLang="en-US" sz="1800">
                <a:latin typeface="Consolas" panose="020B0609020204030204" charset="0"/>
                <a:ea typeface="幼圆" panose="02010509060101010101" charset="-122"/>
                <a:cs typeface="Consolas" panose="020B0609020204030204" charset="0"/>
              </a:rPr>
              <a:t>一个</a:t>
            </a:r>
            <a:r>
              <a:rPr lang="zh-CN" altLang="en-US" sz="1800">
                <a:solidFill>
                  <a:srgbClr val="FF0000"/>
                </a:solidFill>
                <a:latin typeface="Consolas" panose="020B0609020204030204" charset="0"/>
                <a:ea typeface="幼圆" panose="02010509060101010101" charset="-122"/>
                <a:cs typeface="Consolas" panose="020B0609020204030204" charset="0"/>
              </a:rPr>
              <a:t>位</a:t>
            </a:r>
            <a:r>
              <a:rPr lang="zh-CN" altLang="en-US" sz="1800">
                <a:latin typeface="Consolas" panose="020B0609020204030204" charset="0"/>
                <a:ea typeface="幼圆" panose="02010509060101010101" charset="-122"/>
                <a:cs typeface="Consolas" panose="020B0609020204030204" charset="0"/>
              </a:rPr>
              <a:t>（</a:t>
            </a:r>
            <a:r>
              <a:rPr lang="en-US" altLang="zh-CN" sz="1800">
                <a:latin typeface="Consolas" panose="020B0609020204030204" charset="0"/>
                <a:ea typeface="幼圆" panose="02010509060101010101" charset="-122"/>
                <a:cs typeface="Consolas" panose="020B0609020204030204" charset="0"/>
              </a:rPr>
              <a:t>bit;binary digit</a:t>
            </a:r>
            <a:r>
              <a:rPr lang="zh-CN" altLang="en-US" sz="1800">
                <a:latin typeface="Consolas" panose="020B0609020204030204" charset="0"/>
                <a:ea typeface="幼圆" panose="02010509060101010101" charset="-122"/>
                <a:cs typeface="Consolas" panose="020B0609020204030204" charset="0"/>
              </a:rPr>
              <a:t>）</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一个电子</a:t>
            </a:r>
            <a:r>
              <a:rPr lang="zh-CN" altLang="en-US" sz="1800">
                <a:solidFill>
                  <a:srgbClr val="FF0000"/>
                </a:solidFill>
                <a:latin typeface="Consolas" panose="020B0609020204030204" charset="0"/>
                <a:ea typeface="幼圆" panose="02010509060101010101" charset="-122"/>
                <a:cs typeface="Consolas" panose="020B0609020204030204" charset="0"/>
              </a:rPr>
              <a:t>开关</a:t>
            </a:r>
            <a:r>
              <a:rPr lang="en-US" altLang="zh-CN" sz="1800">
                <a:solidFill>
                  <a:schemeClr val="tx1"/>
                </a:solidFill>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计算机中存储的最小单位</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只有</a:t>
            </a:r>
            <a:r>
              <a:rPr lang="en-US" altLang="zh-CN" sz="1800">
                <a:latin typeface="Consolas" panose="020B0609020204030204" charset="0"/>
                <a:ea typeface="幼圆" panose="02010509060101010101" charset="-122"/>
                <a:cs typeface="Consolas" panose="020B0609020204030204" charset="0"/>
              </a:rPr>
              <a:t>0</a:t>
            </a:r>
            <a:r>
              <a:rPr lang="zh-CN" altLang="en-US" sz="1800">
                <a:latin typeface="Consolas" panose="020B0609020204030204" charset="0"/>
                <a:ea typeface="幼圆" panose="02010509060101010101" charset="-122"/>
                <a:cs typeface="Consolas" panose="020B0609020204030204" charset="0"/>
              </a:rPr>
              <a:t>（断开）或</a:t>
            </a:r>
            <a:r>
              <a:rPr lang="en-US" altLang="zh-CN" sz="1800">
                <a:latin typeface="Consolas" panose="020B0609020204030204" charset="0"/>
                <a:ea typeface="幼圆" panose="02010509060101010101" charset="-122"/>
                <a:cs typeface="Consolas" panose="020B0609020204030204" charset="0"/>
              </a:rPr>
              <a:t>1</a:t>
            </a:r>
            <a:r>
              <a:rPr lang="zh-CN" altLang="en-US" sz="1800">
                <a:latin typeface="Consolas" panose="020B0609020204030204" charset="0"/>
                <a:ea typeface="幼圆" panose="02010509060101010101" charset="-122"/>
                <a:cs typeface="Consolas" panose="020B0609020204030204" charset="0"/>
              </a:rPr>
              <a:t>（打开）两种状态</a:t>
            </a:r>
            <a:endParaRPr lang="zh-CN" altLang="en-US" sz="1800">
              <a:latin typeface="Consolas" panose="020B0609020204030204" charset="0"/>
              <a:ea typeface="幼圆" panose="02010509060101010101" charset="-122"/>
              <a:cs typeface="Consolas" panose="020B0609020204030204" charset="0"/>
            </a:endParaRPr>
          </a:p>
          <a:p>
            <a:pPr lvl="1"/>
            <a:endParaRPr lang="zh-CN" altLang="en-US" sz="1800">
              <a:latin typeface="Consolas" panose="020B0609020204030204" charset="0"/>
              <a:ea typeface="幼圆" panose="02010509060101010101" charset="-122"/>
              <a:cs typeface="Consolas" panose="020B0609020204030204" charset="0"/>
            </a:endParaRPr>
          </a:p>
          <a:p>
            <a:pPr lvl="1"/>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位模式</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位流</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位的序列</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1</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位序列长度为</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8</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的位模式</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=1</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字节（</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byte</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latin typeface="Consolas" panose="020B0609020204030204" charset="0"/>
                <a:ea typeface="幼圆" panose="02010509060101010101" charset="-122"/>
                <a:cs typeface="幼圆" panose="02010509060101010101" charset="-122"/>
                <a:sym typeface="+mn-ea"/>
              </a:rPr>
              <a:t>在计算机中</a:t>
            </a:r>
            <a:r>
              <a:rPr lang="en-US" altLang="zh-CN" sz="1800">
                <a:latin typeface="Consolas" panose="020B0609020204030204" charset="0"/>
                <a:ea typeface="幼圆" panose="02010509060101010101" charset="-122"/>
                <a:cs typeface="幼圆" panose="02010509060101010101" charset="-122"/>
                <a:sym typeface="+mn-ea"/>
              </a:rPr>
              <a:t> </a:t>
            </a:r>
            <a:r>
              <a:rPr lang="zh-CN" altLang="en-US" sz="1800">
                <a:latin typeface="Consolas" panose="020B0609020204030204" charset="0"/>
                <a:ea typeface="幼圆" panose="02010509060101010101" charset="-122"/>
                <a:cs typeface="幼圆" panose="02010509060101010101" charset="-122"/>
                <a:sym typeface="+mn-ea"/>
              </a:rPr>
              <a:t>采用位模式</a:t>
            </a:r>
            <a:r>
              <a:rPr lang="en-US" altLang="zh-CN" sz="1800">
                <a:latin typeface="Consolas" panose="020B0609020204030204" charset="0"/>
                <a:ea typeface="幼圆" panose="02010509060101010101" charset="-122"/>
                <a:cs typeface="幼圆" panose="02010509060101010101" charset="-122"/>
                <a:sym typeface="+mn-ea"/>
              </a:rPr>
              <a:t> </a:t>
            </a:r>
            <a:r>
              <a:rPr lang="zh-CN" altLang="en-US" sz="1800">
                <a:latin typeface="Consolas" panose="020B0609020204030204" charset="0"/>
                <a:ea typeface="幼圆" panose="02010509060101010101" charset="-122"/>
                <a:cs typeface="幼圆" panose="02010509060101010101" charset="-122"/>
                <a:sym typeface="+mn-ea"/>
              </a:rPr>
              <a:t>表示不同的数据类型</a:t>
            </a:r>
            <a:r>
              <a:rPr lang="en-US" altLang="zh-CN" sz="1800">
                <a:latin typeface="Consolas" panose="020B0609020204030204" charset="0"/>
                <a:ea typeface="幼圆" panose="02010509060101010101" charset="-122"/>
                <a:cs typeface="幼圆" panose="02010509060101010101" charset="-122"/>
                <a:sym typeface="+mn-ea"/>
              </a:rPr>
              <a:t> </a:t>
            </a:r>
            <a:endParaRPr lang="zh-CN" altLang="en-US" sz="1800">
              <a:latin typeface="Consolas" panose="020B0609020204030204" charset="0"/>
              <a:ea typeface="幼圆" panose="02010509060101010101" charset="-122"/>
              <a:cs typeface="幼圆" panose="02010509060101010101" charset="-122"/>
              <a:sym typeface="+mn-ea"/>
            </a:endParaRPr>
          </a:p>
          <a:p>
            <a:pPr marL="228600" lvl="0" indent="-228600">
              <a:buFont typeface="Arial" panose="020B0604020202020204" pitchFamily="34" charset="0"/>
              <a:buChar char="●"/>
            </a:pPr>
            <a:endParaRPr lang="zh-CN" altLang="en-US" sz="1800">
              <a:latin typeface="Consolas" panose="020B0609020204030204" charset="0"/>
              <a:ea typeface="幼圆" panose="02010509060101010101" charset="-122"/>
              <a:cs typeface="幼圆" panose="02010509060101010101" charset="-122"/>
              <a:sym typeface="+mn-ea"/>
            </a:endParaRPr>
          </a:p>
          <a:p>
            <a:pPr marL="228600" lvl="0"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如何存储数字</a:t>
            </a:r>
            <a:r>
              <a:rPr lang="en-US" altLang="zh-CN"/>
              <a:t>Numbers</a:t>
            </a:r>
            <a:endParaRPr lang="en-US" altLang="zh-CN"/>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在计算机中，</a:t>
            </a:r>
            <a:r>
              <a:rPr lang="en-US" altLang="zh-CN"/>
              <a:t>number</a:t>
            </a:r>
            <a:r>
              <a:rPr lang="zh-CN" altLang="en-US"/>
              <a:t>的表示法</a:t>
            </a:r>
            <a:endParaRPr lang="zh-CN" altLang="en-US"/>
          </a:p>
        </p:txBody>
      </p:sp>
      <p:sp>
        <p:nvSpPr>
          <p:cNvPr id="3" name="内容占位符 2"/>
          <p:cNvSpPr/>
          <p:nvPr>
            <p:ph idx="1"/>
          </p:nvPr>
        </p:nvSpPr>
        <p:spPr>
          <a:xfrm>
            <a:off x="608330" y="4786630"/>
            <a:ext cx="10968990" cy="1463040"/>
          </a:xfrm>
        </p:spPr>
        <p:txBody>
          <a:bodyPr/>
          <a:p>
            <a:r>
              <a:rPr lang="zh-CN" altLang="en-US"/>
              <a:t>为了有效利用内存，有无符号的整数存储方式不一样</a:t>
            </a:r>
            <a:endParaRPr lang="zh-CN" altLang="en-US"/>
          </a:p>
          <a:p>
            <a:r>
              <a:rPr lang="zh-CN" altLang="en-US"/>
              <a:t>没有小数的整数</a:t>
            </a:r>
            <a:r>
              <a:rPr lang="en-US" altLang="zh-CN"/>
              <a:t>——</a:t>
            </a:r>
            <a:r>
              <a:rPr lang="zh-CN" altLang="en-US"/>
              <a:t>定点（</a:t>
            </a:r>
            <a:r>
              <a:rPr lang="en-US" altLang="zh-CN"/>
              <a:t>fixed-point</a:t>
            </a:r>
            <a:r>
              <a:rPr lang="zh-CN" altLang="en-US"/>
              <a:t>）</a:t>
            </a:r>
            <a:endParaRPr lang="zh-CN" altLang="en-US"/>
          </a:p>
          <a:p>
            <a:r>
              <a:rPr lang="zh-CN" altLang="en-US"/>
              <a:t>有小数的实数</a:t>
            </a:r>
            <a:r>
              <a:rPr lang="en-US" altLang="zh-CN"/>
              <a:t>——</a:t>
            </a:r>
            <a:r>
              <a:rPr lang="zh-CN" altLang="en-US"/>
              <a:t>浮点</a:t>
            </a:r>
            <a:r>
              <a:rPr lang="en-US" altLang="zh-CN"/>
              <a:t>(floating-point)</a:t>
            </a:r>
            <a:endParaRPr lang="en-US" altLang="zh-CN"/>
          </a:p>
        </p:txBody>
      </p:sp>
      <p:graphicFrame>
        <p:nvGraphicFramePr>
          <p:cNvPr id="4" name="表格 3"/>
          <p:cNvGraphicFramePr/>
          <p:nvPr>
            <p:custDataLst>
              <p:tags r:id="rId1"/>
            </p:custDataLst>
          </p:nvPr>
        </p:nvGraphicFramePr>
        <p:xfrm>
          <a:off x="742950" y="1630680"/>
          <a:ext cx="10092690" cy="2751455"/>
        </p:xfrm>
        <a:graphic>
          <a:graphicData uri="http://schemas.openxmlformats.org/drawingml/2006/table">
            <a:tbl>
              <a:tblPr firstRow="1" bandRow="1">
                <a:tableStyleId>{5C22544A-7EE6-4342-B048-85BDC9FD1C3A}</a:tableStyleId>
              </a:tblPr>
              <a:tblGrid>
                <a:gridCol w="1508760"/>
                <a:gridCol w="2978785"/>
                <a:gridCol w="3343910"/>
                <a:gridCol w="2261235"/>
              </a:tblGrid>
              <a:tr h="488315">
                <a:tc>
                  <a:txBody>
                    <a:bodyPr/>
                    <a:p>
                      <a:pPr>
                        <a:buNone/>
                      </a:pPr>
                      <a:r>
                        <a:rPr lang="zh-CN" altLang="en-US">
                          <a:latin typeface="Consolas" panose="020B0609020204030204" charset="0"/>
                          <a:ea typeface="幼圆" panose="02010509060101010101" charset="-122"/>
                          <a:cs typeface="Consolas" panose="020B0609020204030204" charset="0"/>
                        </a:rPr>
                        <a:t>符号</a:t>
                      </a:r>
                      <a:r>
                        <a:rPr lang="en-US" altLang="zh-CN">
                          <a:latin typeface="Consolas" panose="020B0609020204030204" charset="0"/>
                          <a:ea typeface="幼圆" panose="02010509060101010101" charset="-122"/>
                          <a:cs typeface="Consolas" panose="020B0609020204030204" charset="0"/>
                        </a:rPr>
                        <a:t>sign/unsign</a:t>
                      </a:r>
                      <a:endParaRPr lang="en-US" altLang="zh-CN">
                        <a:latin typeface="Consolas" panose="020B0609020204030204" charset="0"/>
                        <a:ea typeface="幼圆" panose="02010509060101010101" charset="-122"/>
                        <a:cs typeface="Consolas" panose="020B0609020204030204" charset="0"/>
                      </a:endParaRPr>
                    </a:p>
                  </a:txBody>
                  <a:tcPr/>
                </a:tc>
                <a:tc>
                  <a:txBody>
                    <a:bodyPr/>
                    <a:p>
                      <a:pPr>
                        <a:buNone/>
                      </a:pPr>
                      <a:r>
                        <a:rPr lang="zh-CN" altLang="en-US">
                          <a:latin typeface="Consolas" panose="020B0609020204030204" charset="0"/>
                          <a:ea typeface="幼圆" panose="02010509060101010101" charset="-122"/>
                          <a:cs typeface="Consolas" panose="020B0609020204030204" charset="0"/>
                        </a:rPr>
                        <a:t>存储整数</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实数（带小数点）</a:t>
                      </a:r>
                      <a:endParaRPr lang="zh-CN" altLang="en-US">
                        <a:latin typeface="Consolas" panose="020B0609020204030204" charset="0"/>
                        <a:ea typeface="幼圆" panose="02010509060101010101" charset="-122"/>
                        <a:cs typeface="Consolas" panose="020B0609020204030204" charset="0"/>
                      </a:endParaRPr>
                    </a:p>
                  </a:txBody>
                  <a:tcPr/>
                </a:tc>
                <a:tc>
                  <a:txBody>
                    <a:bodyPr/>
                    <a:p>
                      <a:pPr>
                        <a:buNone/>
                      </a:pPr>
                      <a:r>
                        <a:rPr lang="zh-CN" altLang="en-US">
                          <a:latin typeface="Consolas" panose="020B0609020204030204" charset="0"/>
                          <a:ea typeface="幼圆" panose="02010509060101010101" charset="-122"/>
                          <a:cs typeface="Consolas" panose="020B0609020204030204" charset="0"/>
                        </a:rPr>
                        <a:t>表示法（定点</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浮点）</a:t>
                      </a:r>
                      <a:endParaRPr lang="zh-CN" altLang="en-US">
                        <a:latin typeface="Consolas" panose="020B0609020204030204" charset="0"/>
                        <a:ea typeface="幼圆" panose="02010509060101010101" charset="-122"/>
                        <a:cs typeface="Consolas" panose="020B0609020204030204" charset="0"/>
                      </a:endParaRPr>
                    </a:p>
                  </a:txBody>
                  <a:tcPr/>
                </a:tc>
                <a:tc>
                  <a:txBody>
                    <a:bodyPr/>
                    <a:p>
                      <a:pPr>
                        <a:buNone/>
                      </a:pPr>
                      <a:r>
                        <a:rPr lang="zh-CN" altLang="en-US">
                          <a:latin typeface="Consolas" panose="020B0609020204030204" charset="0"/>
                          <a:ea typeface="幼圆" panose="02010509060101010101" charset="-122"/>
                          <a:cs typeface="Consolas" panose="020B0609020204030204" charset="0"/>
                        </a:rPr>
                        <a:t>位数</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表示范围</a:t>
                      </a:r>
                      <a:endParaRPr lang="zh-CN" altLang="en-US">
                        <a:latin typeface="Consolas" panose="020B0609020204030204" charset="0"/>
                        <a:ea typeface="幼圆" panose="02010509060101010101" charset="-122"/>
                        <a:cs typeface="Consolas" panose="020B0609020204030204" charset="0"/>
                      </a:endParaRPr>
                    </a:p>
                  </a:txBody>
                  <a:tcPr/>
                </a:tc>
              </a:tr>
              <a:tr h="488950">
                <a:tc>
                  <a:txBody>
                    <a:bodyPr/>
                    <a:p>
                      <a:pPr>
                        <a:buNone/>
                      </a:pPr>
                      <a:r>
                        <a:rPr lang="zh-CN" altLang="en-US">
                          <a:latin typeface="Consolas" panose="020B0609020204030204" charset="0"/>
                          <a:ea typeface="幼圆" panose="02010509060101010101" charset="-122"/>
                        </a:rPr>
                        <a:t>无</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正整数</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无符号表示法</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cs typeface="Consolas" panose="020B0609020204030204" charset="0"/>
                        </a:rPr>
                        <a:t>视</a:t>
                      </a:r>
                      <a:r>
                        <a:rPr lang="en-US" altLang="zh-CN">
                          <a:latin typeface="Consolas" panose="020B0609020204030204" charset="0"/>
                          <a:ea typeface="幼圆" panose="02010509060101010101" charset="-122"/>
                          <a:cs typeface="Consolas" panose="020B0609020204030204" charset="0"/>
                        </a:rPr>
                        <a:t>n</a:t>
                      </a:r>
                      <a:r>
                        <a:rPr lang="zh-CN" altLang="en-US">
                          <a:latin typeface="Consolas" panose="020B0609020204030204" charset="0"/>
                          <a:ea typeface="幼圆" panose="02010509060101010101" charset="-122"/>
                          <a:cs typeface="Consolas" panose="020B0609020204030204" charset="0"/>
                        </a:rPr>
                        <a:t>位决定</a:t>
                      </a:r>
                      <a:r>
                        <a:rPr lang="en-US" altLang="zh-CN">
                          <a:latin typeface="Consolas" panose="020B0609020204030204" charset="0"/>
                          <a:ea typeface="幼圆" panose="02010509060101010101" charset="-122"/>
                          <a:cs typeface="Consolas" panose="020B0609020204030204" charset="0"/>
                        </a:rPr>
                        <a:t>-(2</a:t>
                      </a:r>
                      <a:r>
                        <a:rPr lang="en-US" altLang="zh-CN" baseline="30000">
                          <a:solidFill>
                            <a:schemeClr val="tx1"/>
                          </a:solidFill>
                          <a:uFillTx/>
                          <a:latin typeface="Consolas" panose="020B0609020204030204" charset="0"/>
                          <a:ea typeface="幼圆" panose="02010509060101010101" charset="-122"/>
                          <a:cs typeface="Consolas" panose="020B0609020204030204" charset="0"/>
                        </a:rPr>
                        <a:t>n</a:t>
                      </a:r>
                      <a:r>
                        <a:rPr lang="en-US" altLang="zh-CN">
                          <a:latin typeface="Consolas" panose="020B0609020204030204" charset="0"/>
                          <a:ea typeface="幼圆" panose="02010509060101010101" charset="-122"/>
                          <a:cs typeface="Consolas" panose="020B0609020204030204" charset="0"/>
                        </a:rPr>
                        <a:t> - 1)</a:t>
                      </a:r>
                      <a:endParaRPr lang="en-US" altLang="zh-CN">
                        <a:latin typeface="Consolas" panose="020B0609020204030204" charset="0"/>
                        <a:ea typeface="幼圆" panose="02010509060101010101" charset="-122"/>
                        <a:cs typeface="Consolas" panose="020B0609020204030204" charset="0"/>
                      </a:endParaRPr>
                    </a:p>
                  </a:txBody>
                  <a:tcPr/>
                </a:tc>
              </a:tr>
              <a:tr h="488315">
                <a:tc>
                  <a:txBody>
                    <a:bodyPr/>
                    <a:p>
                      <a:pPr>
                        <a:buNone/>
                      </a:pPr>
                      <a:r>
                        <a:rPr lang="zh-CN" altLang="en-US">
                          <a:latin typeface="Consolas" panose="020B0609020204030204" charset="0"/>
                          <a:ea typeface="幼圆" panose="02010509060101010101" charset="-122"/>
                        </a:rPr>
                        <a:t>有</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整数</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补码表示法</a:t>
                      </a:r>
                      <a:endParaRPr lang="zh-CN" altLang="en-US">
                        <a:latin typeface="Consolas" panose="020B0609020204030204" charset="0"/>
                        <a:ea typeface="幼圆" panose="02010509060101010101" charset="-122"/>
                      </a:endParaRPr>
                    </a:p>
                  </a:txBody>
                  <a:tcPr/>
                </a:tc>
                <a:tc>
                  <a:txBody>
                    <a:bodyPr/>
                    <a:p>
                      <a:pPr>
                        <a:buNone/>
                      </a:pPr>
                      <a:r>
                        <a:rPr lang="zh-CN" altLang="en-US" sz="1800">
                          <a:latin typeface="Consolas" panose="020B0609020204030204" charset="0"/>
                          <a:ea typeface="幼圆" panose="02010509060101010101" charset="-122"/>
                          <a:cs typeface="Consolas" panose="020B0609020204030204" charset="0"/>
                          <a:sym typeface="+mn-ea"/>
                        </a:rPr>
                        <a:t>视</a:t>
                      </a:r>
                      <a:r>
                        <a:rPr lang="en-US" altLang="zh-CN" sz="1800">
                          <a:latin typeface="Consolas" panose="020B0609020204030204" charset="0"/>
                          <a:ea typeface="幼圆" panose="02010509060101010101" charset="-122"/>
                          <a:cs typeface="Consolas" panose="020B0609020204030204" charset="0"/>
                          <a:sym typeface="+mn-ea"/>
                        </a:rPr>
                        <a:t>n</a:t>
                      </a:r>
                      <a:r>
                        <a:rPr lang="zh-CN" altLang="en-US" sz="1800">
                          <a:latin typeface="Consolas" panose="020B0609020204030204" charset="0"/>
                          <a:ea typeface="幼圆" panose="02010509060101010101" charset="-122"/>
                          <a:cs typeface="Consolas" panose="020B0609020204030204" charset="0"/>
                          <a:sym typeface="+mn-ea"/>
                        </a:rPr>
                        <a:t>位决定</a:t>
                      </a:r>
                      <a:r>
                        <a:rPr lang="en-US" altLang="zh-CN" sz="1800">
                          <a:latin typeface="Consolas" panose="020B0609020204030204" charset="0"/>
                          <a:ea typeface="幼圆" panose="02010509060101010101" charset="-122"/>
                          <a:cs typeface="Consolas" panose="020B0609020204030204" charset="0"/>
                          <a:sym typeface="+mn-ea"/>
                        </a:rPr>
                        <a:t>-</a:t>
                      </a:r>
                      <a:endParaRPr lang="en-US" altLang="zh-CN" sz="1800">
                        <a:latin typeface="Consolas" panose="020B0609020204030204" charset="0"/>
                        <a:ea typeface="幼圆" panose="02010509060101010101" charset="-122"/>
                        <a:cs typeface="Consolas" panose="020B0609020204030204" charset="0"/>
                        <a:sym typeface="+mn-ea"/>
                      </a:endParaRPr>
                    </a:p>
                  </a:txBody>
                  <a:tcPr/>
                </a:tc>
              </a:tr>
              <a:tr h="488315">
                <a:tc>
                  <a:txBody>
                    <a:bodyPr/>
                    <a:p>
                      <a:pPr>
                        <a:buNone/>
                      </a:pPr>
                      <a:r>
                        <a:rPr lang="zh-CN" altLang="en-US">
                          <a:latin typeface="Consolas" panose="020B0609020204030204" charset="0"/>
                          <a:ea typeface="幼圆" panose="02010509060101010101" charset="-122"/>
                        </a:rPr>
                        <a:t>有</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实数</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符号加绝对值表示法</a:t>
                      </a:r>
                      <a:endParaRPr lang="zh-CN" altLang="en-US">
                        <a:latin typeface="Consolas" panose="020B0609020204030204" charset="0"/>
                        <a:ea typeface="幼圆" panose="02010509060101010101" charset="-122"/>
                      </a:endParaRPr>
                    </a:p>
                  </a:txBody>
                  <a:tcPr/>
                </a:tc>
                <a:tc>
                  <a:txBody>
                    <a:bodyPr/>
                    <a:p>
                      <a:pPr>
                        <a:buNone/>
                      </a:pPr>
                      <a:r>
                        <a:rPr lang="zh-CN" altLang="en-US" sz="1800">
                          <a:latin typeface="Consolas" panose="020B0609020204030204" charset="0"/>
                          <a:ea typeface="幼圆" panose="02010509060101010101" charset="-122"/>
                          <a:cs typeface="Consolas" panose="020B0609020204030204" charset="0"/>
                          <a:sym typeface="+mn-ea"/>
                        </a:rPr>
                        <a:t>视</a:t>
                      </a:r>
                      <a:r>
                        <a:rPr lang="en-US" altLang="zh-CN" sz="1800">
                          <a:latin typeface="Consolas" panose="020B0609020204030204" charset="0"/>
                          <a:ea typeface="幼圆" panose="02010509060101010101" charset="-122"/>
                          <a:cs typeface="Consolas" panose="020B0609020204030204" charset="0"/>
                          <a:sym typeface="+mn-ea"/>
                        </a:rPr>
                        <a:t>n</a:t>
                      </a:r>
                      <a:r>
                        <a:rPr lang="zh-CN" altLang="en-US" sz="1800">
                          <a:latin typeface="Consolas" panose="020B0609020204030204" charset="0"/>
                          <a:ea typeface="幼圆" panose="02010509060101010101" charset="-122"/>
                          <a:cs typeface="Consolas" panose="020B0609020204030204" charset="0"/>
                          <a:sym typeface="+mn-ea"/>
                        </a:rPr>
                        <a:t>位决定</a:t>
                      </a:r>
                      <a:r>
                        <a:rPr lang="en-US" altLang="zh-CN" sz="1800">
                          <a:latin typeface="Consolas" panose="020B0609020204030204" charset="0"/>
                          <a:ea typeface="幼圆" panose="02010509060101010101" charset="-122"/>
                          <a:cs typeface="Consolas" panose="020B0609020204030204" charset="0"/>
                          <a:sym typeface="+mn-ea"/>
                        </a:rPr>
                        <a:t>-</a:t>
                      </a:r>
                      <a:endParaRPr lang="en-US" altLang="zh-CN" sz="1800">
                        <a:latin typeface="Consolas" panose="020B0609020204030204" charset="0"/>
                        <a:ea typeface="幼圆" panose="02010509060101010101" charset="-122"/>
                        <a:cs typeface="Consolas" panose="020B0609020204030204" charset="0"/>
                        <a:sym typeface="+mn-ea"/>
                      </a:endParaRPr>
                    </a:p>
                  </a:txBody>
                  <a:tcPr/>
                </a:tc>
              </a:tr>
              <a:tr h="645795">
                <a:tc>
                  <a:txBody>
                    <a:bodyPr/>
                    <a:p>
                      <a:pPr>
                        <a:buNone/>
                      </a:pPr>
                      <a:r>
                        <a:rPr lang="zh-CN" altLang="en-US">
                          <a:latin typeface="Consolas" panose="020B0609020204030204" charset="0"/>
                          <a:ea typeface="幼圆" panose="02010509060101010101" charset="-122"/>
                        </a:rPr>
                        <a:t>有</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实数</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浮点表示法</a:t>
                      </a:r>
                      <a:endParaRPr lang="zh-CN" altLang="en-US">
                        <a:latin typeface="Consolas" panose="020B0609020204030204" charset="0"/>
                        <a:ea typeface="幼圆" panose="02010509060101010101" charset="-122"/>
                      </a:endParaRPr>
                    </a:p>
                  </a:txBody>
                  <a:tcPr/>
                </a:tc>
                <a:tc>
                  <a:txBody>
                    <a:bodyPr/>
                    <a:p>
                      <a:pPr>
                        <a:buNone/>
                      </a:pPr>
                      <a:r>
                        <a:rPr lang="zh-CN" altLang="en-US" sz="1800">
                          <a:latin typeface="Consolas" panose="020B0609020204030204" charset="0"/>
                          <a:ea typeface="幼圆" panose="02010509060101010101" charset="-122"/>
                          <a:cs typeface="Consolas" panose="020B0609020204030204" charset="0"/>
                          <a:sym typeface="+mn-ea"/>
                        </a:rPr>
                        <a:t>单精度（</a:t>
                      </a:r>
                      <a:r>
                        <a:rPr lang="en-US" altLang="zh-CN" sz="1800">
                          <a:latin typeface="Consolas" panose="020B0609020204030204" charset="0"/>
                          <a:ea typeface="幼圆" panose="02010509060101010101" charset="-122"/>
                          <a:cs typeface="Consolas" panose="020B0609020204030204" charset="0"/>
                          <a:sym typeface="+mn-ea"/>
                        </a:rPr>
                        <a:t>32</a:t>
                      </a:r>
                      <a:r>
                        <a:rPr lang="zh-CN" altLang="en-US" sz="1800">
                          <a:latin typeface="Consolas" panose="020B0609020204030204" charset="0"/>
                          <a:ea typeface="幼圆" panose="02010509060101010101" charset="-122"/>
                          <a:cs typeface="Consolas" panose="020B0609020204030204" charset="0"/>
                          <a:sym typeface="+mn-ea"/>
                        </a:rPr>
                        <a:t>位）</a:t>
                      </a:r>
                      <a:endParaRPr lang="zh-CN" altLang="en-US" sz="1800">
                        <a:latin typeface="Consolas" panose="020B0609020204030204" charset="0"/>
                        <a:ea typeface="幼圆" panose="02010509060101010101" charset="-122"/>
                        <a:cs typeface="Consolas" panose="020B0609020204030204" charset="0"/>
                        <a:sym typeface="+mn-ea"/>
                      </a:endParaRPr>
                    </a:p>
                    <a:p>
                      <a:pPr>
                        <a:buNone/>
                      </a:pPr>
                      <a:r>
                        <a:rPr lang="zh-CN" altLang="en-US" sz="1800">
                          <a:latin typeface="Consolas" panose="020B0609020204030204" charset="0"/>
                          <a:ea typeface="幼圆" panose="02010509060101010101" charset="-122"/>
                          <a:cs typeface="Consolas" panose="020B0609020204030204" charset="0"/>
                          <a:sym typeface="+mn-ea"/>
                        </a:rPr>
                        <a:t>双精度（</a:t>
                      </a:r>
                      <a:r>
                        <a:rPr lang="en-US" altLang="zh-CN" sz="1800">
                          <a:latin typeface="Consolas" panose="020B0609020204030204" charset="0"/>
                          <a:ea typeface="幼圆" panose="02010509060101010101" charset="-122"/>
                          <a:cs typeface="Consolas" panose="020B0609020204030204" charset="0"/>
                          <a:sym typeface="+mn-ea"/>
                        </a:rPr>
                        <a:t>64</a:t>
                      </a:r>
                      <a:r>
                        <a:rPr lang="zh-CN" altLang="en-US" sz="1800">
                          <a:latin typeface="Consolas" panose="020B0609020204030204" charset="0"/>
                          <a:ea typeface="幼圆" panose="02010509060101010101" charset="-122"/>
                          <a:cs typeface="Consolas" panose="020B0609020204030204" charset="0"/>
                          <a:sym typeface="+mn-ea"/>
                        </a:rPr>
                        <a:t>位）</a:t>
                      </a:r>
                      <a:endParaRPr lang="zh-CN" altLang="en-US" sz="1800">
                        <a:latin typeface="Consolas" panose="020B0609020204030204" charset="0"/>
                        <a:ea typeface="幼圆" panose="02010509060101010101" charset="-122"/>
                        <a:cs typeface="Consolas" panose="020B0609020204030204" charset="0"/>
                        <a:sym typeface="+mn-ea"/>
                      </a:endParaRPr>
                    </a:p>
                  </a:txBody>
                  <a:tcPr/>
                </a:tc>
              </a:tr>
            </a:tbl>
          </a:graphicData>
        </a:graphic>
      </p:graphicFrame>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正整数用的无符号表示法</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正整数</a:t>
            </a:r>
            <a:r>
              <a:rPr lang="en-US" altLang="zh-CN"/>
              <a:t>——</a:t>
            </a:r>
            <a:r>
              <a:rPr lang="zh-CN" altLang="en-US"/>
              <a:t>无符号表示法</a:t>
            </a:r>
            <a:endParaRPr lang="zh-CN" altLang="en-US"/>
          </a:p>
        </p:txBody>
      </p:sp>
      <p:sp>
        <p:nvSpPr>
          <p:cNvPr id="3" name="内容占位符 2"/>
          <p:cNvSpPr/>
          <p:nvPr>
            <p:ph idx="1"/>
          </p:nvPr>
        </p:nvSpPr>
        <p:spPr>
          <a:xfrm>
            <a:off x="608330" y="1490345"/>
            <a:ext cx="4814570" cy="4759325"/>
          </a:xfrm>
        </p:spPr>
        <p:txBody>
          <a:bodyPr/>
          <a:p>
            <a:r>
              <a:rPr lang="zh-CN" altLang="en-US" sz="1800">
                <a:latin typeface="Consolas" panose="020B0609020204030204" charset="0"/>
                <a:ea typeface="幼圆" panose="02010509060101010101" charset="-122"/>
              </a:rPr>
              <a:t>设</a:t>
            </a:r>
            <a:r>
              <a:rPr lang="en-US" altLang="zh-CN" sz="1800">
                <a:latin typeface="Consolas" panose="020B0609020204030204" charset="0"/>
                <a:ea typeface="幼圆" panose="02010509060101010101" charset="-122"/>
              </a:rPr>
              <a:t> </a:t>
            </a:r>
            <a:r>
              <a:rPr lang="zh-CN" altLang="en-US" sz="1800">
                <a:latin typeface="Consolas" panose="020B0609020204030204" charset="0"/>
                <a:ea typeface="幼圆" panose="02010509060101010101" charset="-122"/>
              </a:rPr>
              <a:t>位数</a:t>
            </a:r>
            <a:r>
              <a:rPr lang="en-US" altLang="zh-CN" sz="1800">
                <a:latin typeface="Consolas" panose="020B0609020204030204" charset="0"/>
                <a:ea typeface="幼圆" panose="02010509060101010101" charset="-122"/>
              </a:rPr>
              <a:t>=n</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存储步骤：把数写成二进制，不够</a:t>
            </a:r>
            <a:r>
              <a:rPr lang="en-US" altLang="zh-CN" sz="1800">
                <a:latin typeface="Consolas" panose="020B0609020204030204" charset="0"/>
                <a:ea typeface="幼圆" panose="02010509060101010101" charset="-122"/>
              </a:rPr>
              <a:t>n</a:t>
            </a:r>
            <a:r>
              <a:rPr lang="zh-CN" altLang="en-US" sz="1800">
                <a:latin typeface="Consolas" panose="020B0609020204030204" charset="0"/>
                <a:ea typeface="幼圆" panose="02010509060101010101" charset="-122"/>
              </a:rPr>
              <a:t>位，在左边补</a:t>
            </a:r>
            <a:r>
              <a:rPr lang="en-US" altLang="zh-CN" sz="1800">
                <a:latin typeface="Consolas" panose="020B0609020204030204" charset="0"/>
                <a:ea typeface="幼圆" panose="02010509060101010101" charset="-122"/>
              </a:rPr>
              <a:t>0</a:t>
            </a:r>
            <a:endParaRPr lang="en-US" altLang="zh-CN"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超过</a:t>
            </a:r>
            <a:r>
              <a:rPr lang="en-US" altLang="zh-CN" sz="1800">
                <a:latin typeface="Consolas" panose="020B0609020204030204" charset="0"/>
                <a:ea typeface="幼圆" panose="02010509060101010101" charset="-122"/>
              </a:rPr>
              <a:t>n</a:t>
            </a:r>
            <a:r>
              <a:rPr lang="zh-CN" altLang="en-US" sz="1800">
                <a:latin typeface="Consolas" panose="020B0609020204030204" charset="0"/>
                <a:ea typeface="幼圆" panose="02010509060101010101" charset="-122"/>
              </a:rPr>
              <a:t>位，溢出</a:t>
            </a:r>
            <a:r>
              <a:rPr lang="en-US" altLang="zh-CN" sz="1800">
                <a:latin typeface="Consolas" panose="020B0609020204030204" charset="0"/>
                <a:ea typeface="幼圆" panose="02010509060101010101" charset="-122"/>
              </a:rPr>
              <a:t>overflow</a:t>
            </a:r>
            <a:endParaRPr lang="en-US" altLang="zh-CN" sz="1800">
              <a:latin typeface="Consolas" panose="020B0609020204030204" charset="0"/>
              <a:ea typeface="幼圆" panose="02010509060101010101" charset="-122"/>
            </a:endParaRPr>
          </a:p>
          <a:p>
            <a:endParaRPr lang="en-US" altLang="zh-CN"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应用：</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计数</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寻址</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存储其他类型数据</a:t>
            </a:r>
            <a:endParaRPr lang="zh-CN" altLang="en-US" sz="1800">
              <a:latin typeface="Consolas" panose="020B0609020204030204" charset="0"/>
              <a:ea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5522595" y="1443355"/>
            <a:ext cx="6563995" cy="18561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626100" y="3536950"/>
            <a:ext cx="5475605" cy="2982595"/>
          </a:xfrm>
          <a:prstGeom prst="rect">
            <a:avLst/>
          </a:prstGeom>
        </p:spPr>
      </p:pic>
    </p:spTree>
    <p:custDataLst>
      <p:tags r:id="rId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a:xfrm>
            <a:off x="1198880" y="1619885"/>
            <a:ext cx="10186670" cy="2570480"/>
          </a:xfrm>
        </p:spPr>
        <p:txBody>
          <a:bodyPr/>
          <a:p>
            <a:r>
              <a:rPr lang="zh-CN" altLang="en-US"/>
              <a:t>有符号整数用的</a:t>
            </a:r>
            <a:br>
              <a:rPr lang="zh-CN" altLang="en-US"/>
            </a:br>
            <a:r>
              <a:rPr lang="zh-CN" altLang="en-US"/>
              <a:t>补码表示法</a:t>
            </a:r>
            <a:endParaRPr lang="zh-CN" altLang="en-US"/>
          </a:p>
        </p:txBody>
      </p:sp>
      <p:sp>
        <p:nvSpPr>
          <p:cNvPr id="3" name="副标题 2"/>
          <p:cNvSpPr/>
          <p:nvPr>
            <p:ph type="subTitle" idx="1"/>
          </p:nvPr>
        </p:nvSpPr>
        <p:spPr>
          <a:xfrm>
            <a:off x="1236265" y="4365580"/>
            <a:ext cx="9799200" cy="1472400"/>
          </a:xfrm>
        </p:spPr>
        <p:txBody>
          <a:bodyPr/>
          <a:p>
            <a:r>
              <a:rPr lang="zh-CN" altLang="en-US" sz="1800">
                <a:sym typeface="+mn-ea"/>
              </a:rPr>
              <a:t>complement representation</a:t>
            </a:r>
            <a:br>
              <a:rPr lang="zh-CN" altLang="en-US" sz="1800">
                <a:sym typeface="+mn-ea"/>
              </a:rPr>
            </a:br>
            <a:endParaRPr lang="zh-CN" altLang="en-US" sz="1800">
              <a:sym typeface="+mn-ea"/>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46380" y="202565"/>
            <a:ext cx="10968990" cy="846455"/>
          </a:xfrm>
        </p:spPr>
        <p:txBody>
          <a:bodyPr>
            <a:normAutofit/>
          </a:bodyPr>
          <a:p>
            <a:r>
              <a:rPr lang="zh-CN" altLang="en-US"/>
              <a:t>有符号整数</a:t>
            </a:r>
            <a:r>
              <a:rPr lang="en-US" altLang="zh-CN"/>
              <a:t>——</a:t>
            </a:r>
            <a:r>
              <a:rPr lang="zh-CN" altLang="en-US"/>
              <a:t>补码表示法 </a:t>
            </a:r>
            <a:r>
              <a:rPr lang="en-US" altLang="zh-CN"/>
              <a:t> 1 </a:t>
            </a:r>
            <a:r>
              <a:rPr lang="zh-CN" altLang="en-US"/>
              <a:t>表示范围</a:t>
            </a:r>
            <a:endParaRPr lang="zh-CN" altLang="en-US"/>
          </a:p>
        </p:txBody>
      </p:sp>
      <p:sp>
        <p:nvSpPr>
          <p:cNvPr id="3" name="内容占位符 2"/>
          <p:cNvSpPr/>
          <p:nvPr>
            <p:ph idx="1"/>
          </p:nvPr>
        </p:nvSpPr>
        <p:spPr>
          <a:xfrm>
            <a:off x="370910" y="1049710"/>
            <a:ext cx="10969200" cy="4759200"/>
          </a:xfrm>
        </p:spPr>
        <p:txBody>
          <a:bodyPr/>
          <a:p>
            <a:r>
              <a:rPr lang="zh-CN" altLang="en-US"/>
              <a:t>设位数为</a:t>
            </a:r>
            <a:r>
              <a:rPr lang="en-US" altLang="zh-CN"/>
              <a:t>n,</a:t>
            </a:r>
            <a:r>
              <a:rPr lang="zh-CN" altLang="en-US"/>
              <a:t>共能表示</a:t>
            </a:r>
            <a:r>
              <a:rPr lang="en-US" altLang="zh-CN"/>
              <a:t>2</a:t>
            </a:r>
            <a:r>
              <a:rPr lang="en-US" altLang="zh-CN" baseline="30000">
                <a:solidFill>
                  <a:srgbClr val="595959"/>
                </a:solidFill>
                <a:uFillTx/>
              </a:rPr>
              <a:t>n</a:t>
            </a:r>
            <a:r>
              <a:rPr lang="zh-CN" altLang="en-US">
                <a:solidFill>
                  <a:srgbClr val="595959"/>
                </a:solidFill>
                <a:uFillTx/>
              </a:rPr>
              <a:t>个数，分成非负整数和负数两部分。</a:t>
            </a:r>
            <a:endParaRPr lang="zh-CN" altLang="en-US">
              <a:solidFill>
                <a:srgbClr val="595959"/>
              </a:solidFill>
              <a:uFillTx/>
            </a:endParaRPr>
          </a:p>
          <a:p>
            <a:r>
              <a:rPr lang="zh-CN" altLang="en-US">
                <a:solidFill>
                  <a:srgbClr val="595959"/>
                </a:solidFill>
                <a:uFillTx/>
              </a:rPr>
              <a:t>非负整数范围是</a:t>
            </a:r>
            <a:r>
              <a:rPr lang="en-US" altLang="zh-CN">
                <a:solidFill>
                  <a:srgbClr val="595959"/>
                </a:solidFill>
                <a:uFillTx/>
              </a:rPr>
              <a:t>0~2</a:t>
            </a:r>
            <a:r>
              <a:rPr lang="en-US" altLang="zh-CN" baseline="30000">
                <a:solidFill>
                  <a:srgbClr val="595959"/>
                </a:solidFill>
                <a:uFillTx/>
              </a:rPr>
              <a:t>n-1</a:t>
            </a:r>
            <a:r>
              <a:rPr lang="en-US" altLang="zh-CN">
                <a:solidFill>
                  <a:srgbClr val="595959"/>
                </a:solidFill>
                <a:uFillTx/>
              </a:rPr>
              <a:t>-1,</a:t>
            </a:r>
            <a:r>
              <a:rPr lang="zh-CN" altLang="en-US">
                <a:solidFill>
                  <a:srgbClr val="595959"/>
                </a:solidFill>
                <a:uFillTx/>
              </a:rPr>
              <a:t>负数是</a:t>
            </a:r>
            <a:r>
              <a:rPr lang="en-US" altLang="zh-CN">
                <a:solidFill>
                  <a:srgbClr val="595959"/>
                </a:solidFill>
                <a:uFillTx/>
              </a:rPr>
              <a:t>-1~-2</a:t>
            </a:r>
            <a:r>
              <a:rPr lang="en-US" altLang="zh-CN" baseline="30000">
                <a:solidFill>
                  <a:srgbClr val="595959"/>
                </a:solidFill>
                <a:uFillTx/>
              </a:rPr>
              <a:t>n-1</a:t>
            </a:r>
            <a:endParaRPr lang="en-US" altLang="zh-CN" baseline="30000">
              <a:solidFill>
                <a:srgbClr val="595959"/>
              </a:solidFill>
              <a:uFillTx/>
            </a:endParaRPr>
          </a:p>
          <a:p>
            <a:r>
              <a:rPr lang="zh-CN" altLang="en-US">
                <a:solidFill>
                  <a:srgbClr val="595959"/>
                </a:solidFill>
                <a:uFillTx/>
              </a:rPr>
              <a:t>最左边的位表示符号。</a:t>
            </a:r>
            <a:r>
              <a:rPr lang="en-US" altLang="zh-CN">
                <a:solidFill>
                  <a:srgbClr val="595959"/>
                </a:solidFill>
                <a:uFillTx/>
              </a:rPr>
              <a:t>0</a:t>
            </a:r>
            <a:r>
              <a:rPr lang="zh-CN" altLang="en-US">
                <a:solidFill>
                  <a:srgbClr val="595959"/>
                </a:solidFill>
                <a:uFillTx/>
              </a:rPr>
              <a:t>为</a:t>
            </a:r>
            <a:r>
              <a:rPr lang="en-US" altLang="zh-CN">
                <a:solidFill>
                  <a:srgbClr val="595959"/>
                </a:solidFill>
                <a:uFillTx/>
              </a:rPr>
              <a:t>+</a:t>
            </a:r>
            <a:r>
              <a:rPr lang="zh-CN" altLang="en-US">
                <a:solidFill>
                  <a:srgbClr val="595959"/>
                </a:solidFill>
                <a:uFillTx/>
              </a:rPr>
              <a:t>，</a:t>
            </a:r>
            <a:r>
              <a:rPr lang="en-US" altLang="zh-CN">
                <a:solidFill>
                  <a:srgbClr val="595959"/>
                </a:solidFill>
                <a:uFillTx/>
              </a:rPr>
              <a:t>1</a:t>
            </a:r>
            <a:r>
              <a:rPr lang="zh-CN" altLang="en-US">
                <a:solidFill>
                  <a:srgbClr val="595959"/>
                </a:solidFill>
                <a:uFillTx/>
              </a:rPr>
              <a:t>为</a:t>
            </a:r>
            <a:r>
              <a:rPr lang="en-US" altLang="zh-CN">
                <a:solidFill>
                  <a:srgbClr val="595959"/>
                </a:solidFill>
                <a:uFillTx/>
              </a:rPr>
              <a:t>-</a:t>
            </a:r>
            <a:endParaRPr lang="en-US" altLang="zh-CN">
              <a:solidFill>
                <a:srgbClr val="595959"/>
              </a:solidFill>
              <a:uFillTx/>
            </a:endParaRPr>
          </a:p>
          <a:p>
            <a:r>
              <a:rPr lang="zh-CN" altLang="en-US">
                <a:solidFill>
                  <a:srgbClr val="595959"/>
                </a:solidFill>
                <a:uFillTx/>
              </a:rPr>
              <a:t>举一个</a:t>
            </a:r>
            <a:r>
              <a:rPr lang="en-US" altLang="zh-CN">
                <a:solidFill>
                  <a:srgbClr val="595959"/>
                </a:solidFill>
                <a:uFillTx/>
              </a:rPr>
              <a:t>n=4</a:t>
            </a:r>
            <a:r>
              <a:rPr lang="zh-CN" altLang="en-US">
                <a:solidFill>
                  <a:srgbClr val="595959"/>
                </a:solidFill>
                <a:uFillTx/>
              </a:rPr>
              <a:t>的例子</a:t>
            </a:r>
            <a:endParaRPr lang="zh-CN" altLang="en-US">
              <a:solidFill>
                <a:srgbClr val="595959"/>
              </a:solidFill>
              <a:uFillTx/>
            </a:endParaRPr>
          </a:p>
          <a:p>
            <a:r>
              <a:rPr lang="zh-CN" altLang="en-US">
                <a:sym typeface="+mn-ea"/>
              </a:rPr>
              <a:t>溢出（参考无符号）</a:t>
            </a:r>
            <a:endParaRPr lang="zh-CN" altLang="en-US"/>
          </a:p>
          <a:p>
            <a:endParaRPr lang="zh-CN" altLang="en-US">
              <a:solidFill>
                <a:srgbClr val="595959"/>
              </a:solidFill>
              <a:uFillTx/>
            </a:endParaRPr>
          </a:p>
          <a:p>
            <a:endParaRPr lang="zh-CN" altLang="en-US">
              <a:solidFill>
                <a:srgbClr val="595959"/>
              </a:solidFill>
              <a:uFillTx/>
            </a:endParaRPr>
          </a:p>
        </p:txBody>
      </p:sp>
      <p:pic>
        <p:nvPicPr>
          <p:cNvPr id="4" name="图片 3"/>
          <p:cNvPicPr>
            <a:picLocks noChangeAspect="1"/>
          </p:cNvPicPr>
          <p:nvPr>
            <p:custDataLst>
              <p:tags r:id="rId1"/>
            </p:custDataLst>
          </p:nvPr>
        </p:nvPicPr>
        <p:blipFill>
          <a:blip r:embed="rId2"/>
          <a:srcRect t="1163"/>
          <a:stretch>
            <a:fillRect/>
          </a:stretch>
        </p:blipFill>
        <p:spPr>
          <a:xfrm>
            <a:off x="662305" y="3515995"/>
            <a:ext cx="6248400" cy="3131185"/>
          </a:xfrm>
          <a:prstGeom prst="rect">
            <a:avLst/>
          </a:prstGeom>
        </p:spPr>
      </p:pic>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a:bodyPr>
          <a:p>
            <a:r>
              <a:rPr lang="en-US" altLang="zh-CN"/>
              <a:t>2</a:t>
            </a:r>
            <a:r>
              <a:rPr lang="zh-CN" altLang="en-US"/>
              <a:t>如何取一个整数的反码</a:t>
            </a:r>
            <a:r>
              <a:rPr lang="en-US" altLang="zh-CN"/>
              <a:t>/</a:t>
            </a:r>
            <a:r>
              <a:rPr lang="zh-CN" altLang="en-US"/>
              <a:t>补码</a:t>
            </a:r>
            <a:endParaRPr lang="zh-CN" altLang="en-US"/>
          </a:p>
        </p:txBody>
      </p:sp>
      <p:sp>
        <p:nvSpPr>
          <p:cNvPr id="3" name="内容占位符 2"/>
          <p:cNvSpPr/>
          <p:nvPr>
            <p:ph idx="1"/>
          </p:nvPr>
        </p:nvSpPr>
        <p:spPr>
          <a:xfrm>
            <a:off x="608330" y="1490345"/>
            <a:ext cx="10968990" cy="620395"/>
          </a:xfrm>
        </p:spPr>
        <p:txBody>
          <a:bodyPr>
            <a:noAutofit/>
          </a:bodyPr>
          <a:p>
            <a:r>
              <a:rPr lang="zh-CN" altLang="en-US">
                <a:sym typeface="+mn-ea"/>
              </a:rPr>
              <a:t>取反码：one</a:t>
            </a:r>
            <a:r>
              <a:rPr lang="en-US" altLang="zh-CN">
                <a:sym typeface="+mn-ea"/>
              </a:rPr>
              <a:t>’</a:t>
            </a:r>
            <a:r>
              <a:rPr lang="zh-CN" altLang="en-US">
                <a:sym typeface="+mn-ea"/>
              </a:rPr>
              <a:t>s completing</a:t>
            </a:r>
            <a:r>
              <a:rPr lang="en-US" altLang="zh-CN">
                <a:sym typeface="+mn-ea"/>
              </a:rPr>
              <a:t>/ta</a:t>
            </a:r>
            <a:r>
              <a:rPr lang="zh-CN" altLang="en-US">
                <a:sym typeface="+mn-ea"/>
              </a:rPr>
              <a:t>king the </a:t>
            </a:r>
            <a:r>
              <a:rPr lang="zh-CN" altLang="en-US">
                <a:solidFill>
                  <a:srgbClr val="FF0000"/>
                </a:solidFill>
                <a:sym typeface="+mn-ea"/>
              </a:rPr>
              <a:t>one</a:t>
            </a:r>
            <a:r>
              <a:rPr lang="en-US" altLang="zh-CN">
                <a:solidFill>
                  <a:srgbClr val="FF0000"/>
                </a:solidFill>
                <a:sym typeface="+mn-ea"/>
              </a:rPr>
              <a:t>’s</a:t>
            </a:r>
            <a:r>
              <a:rPr lang="zh-CN" altLang="en-US">
                <a:solidFill>
                  <a:srgbClr val="FF0000"/>
                </a:solidFill>
                <a:sym typeface="+mn-ea"/>
              </a:rPr>
              <a:t> complement</a:t>
            </a:r>
            <a:r>
              <a:rPr lang="zh-CN" altLang="en-US">
                <a:sym typeface="+mn-ea"/>
              </a:rPr>
              <a:t> of an integer.</a:t>
            </a:r>
            <a:endParaRPr lang="zh-CN" altLang="en-US">
              <a:sym typeface="+mn-ea"/>
            </a:endParaRPr>
          </a:p>
          <a:p>
            <a:endParaRPr lang="zh-CN" altLang="en-US"/>
          </a:p>
          <a:p>
            <a:endParaRPr lang="zh-CN" altLang="en-US" sz="1600"/>
          </a:p>
        </p:txBody>
      </p:sp>
      <p:pic>
        <p:nvPicPr>
          <p:cNvPr id="4" name="图片 3"/>
          <p:cNvPicPr>
            <a:picLocks noChangeAspect="1"/>
          </p:cNvPicPr>
          <p:nvPr>
            <p:custDataLst>
              <p:tags r:id="rId1"/>
            </p:custDataLst>
          </p:nvPr>
        </p:nvPicPr>
        <p:blipFill>
          <a:blip r:embed="rId2"/>
          <a:stretch>
            <a:fillRect/>
          </a:stretch>
        </p:blipFill>
        <p:spPr>
          <a:xfrm>
            <a:off x="908050" y="1975485"/>
            <a:ext cx="7404100" cy="1199515"/>
          </a:xfrm>
          <a:prstGeom prst="rect">
            <a:avLst/>
          </a:prstGeom>
        </p:spPr>
      </p:pic>
      <p:sp>
        <p:nvSpPr>
          <p:cNvPr id="5" name="矩形 4"/>
          <p:cNvSpPr/>
          <p:nvPr/>
        </p:nvSpPr>
        <p:spPr>
          <a:xfrm>
            <a:off x="608330" y="3100705"/>
            <a:ext cx="10124440" cy="1710690"/>
          </a:xfrm>
          <a:prstGeom prst="rect">
            <a:avLst/>
          </a:prstGeom>
        </p:spPr>
        <p:txBody>
          <a:bodyPr vert="horz" wrap="square" lIns="90000" tIns="46800" rIns="90000" bIns="46800" rtlCol="0">
            <a:normAutofit fontScale="90000" lnSpcReduction="20000"/>
          </a:bodyPr>
          <a:p>
            <a:pPr marL="228600" lvl="0" indent="-228600" algn="l">
              <a:lnSpc>
                <a:spcPct val="100000"/>
              </a:lnSpc>
              <a:spcBef>
                <a:spcPts val="0"/>
              </a:spcBef>
              <a:spcAft>
                <a:spcPts val="1000"/>
              </a:spcAft>
              <a:buClrTx/>
              <a:buSzTx/>
              <a:buFont typeface="Arial" panose="020B0604020202020204" pitchFamily="34" charset="0"/>
              <a:buChar char="●"/>
            </a:pPr>
            <a:endParaRPr lang="zh-CN" altLang="en-US" spc="150">
              <a:solidFill>
                <a:srgbClr val="595959"/>
              </a:solidFill>
              <a:uFillTx/>
              <a:latin typeface="Consolas" panose="020B0609020204030204" charset="0"/>
              <a:ea typeface="幼圆" panose="02010509060101010101" charset="-122"/>
              <a:sym typeface="+mn-ea"/>
            </a:endParaRPr>
          </a:p>
          <a:p>
            <a:pPr marL="228600" lvl="0" indent="-228600" algn="l">
              <a:lnSpc>
                <a:spcPct val="10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取</a:t>
            </a:r>
            <a:r>
              <a:rPr lang="zh-CN" altLang="en-US" spc="150">
                <a:solidFill>
                  <a:srgbClr val="595959"/>
                </a:solidFill>
                <a:uFillTx/>
                <a:latin typeface="Consolas" panose="020B0609020204030204" charset="0"/>
                <a:ea typeface="幼圆" panose="02010509060101010101" charset="-122"/>
                <a:sym typeface="+mn-ea"/>
              </a:rPr>
              <a:t>补码：</a:t>
            </a:r>
            <a:r>
              <a:rPr lang="zh-CN" altLang="en-US" spc="150">
                <a:solidFill>
                  <a:srgbClr val="595959"/>
                </a:solidFill>
                <a:uFillTx/>
                <a:latin typeface="Consolas" panose="020B0609020204030204" charset="0"/>
                <a:ea typeface="幼圆" panose="02010509060101010101" charset="-122"/>
                <a:sym typeface="+mn-ea"/>
              </a:rPr>
              <a:t>two’s completing or taking the </a:t>
            </a:r>
            <a:r>
              <a:rPr lang="zh-CN" altLang="en-US" spc="150">
                <a:solidFill>
                  <a:srgbClr val="FF0000"/>
                </a:solidFill>
                <a:uFillTx/>
                <a:latin typeface="Consolas" panose="020B0609020204030204" charset="0"/>
                <a:ea typeface="幼圆" panose="02010509060101010101" charset="-122"/>
                <a:sym typeface="+mn-ea"/>
              </a:rPr>
              <a:t>two’s complement</a:t>
            </a:r>
            <a:r>
              <a:rPr lang="zh-CN" altLang="en-US" spc="150">
                <a:solidFill>
                  <a:srgbClr val="595959"/>
                </a:solidFill>
                <a:uFillTx/>
                <a:latin typeface="Consolas" panose="020B0609020204030204" charset="0"/>
                <a:ea typeface="幼圆" panose="02010509060101010101" charset="-122"/>
                <a:sym typeface="+mn-ea"/>
              </a:rPr>
              <a:t> of an integer </a:t>
            </a:r>
            <a:endParaRPr lang="zh-CN" altLang="en-US" spc="150">
              <a:solidFill>
                <a:srgbClr val="595959"/>
              </a:solidFill>
              <a:uFillTx/>
              <a:latin typeface="Consolas" panose="020B0609020204030204" charset="0"/>
              <a:ea typeface="幼圆" panose="02010509060101010101" charset="-122"/>
              <a:sym typeface="+mn-ea"/>
            </a:endParaRPr>
          </a:p>
          <a:p>
            <a:pPr marL="228600" lvl="0" indent="-228600" algn="l">
              <a:lnSpc>
                <a:spcPct val="10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in binary.</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0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First, we copy bits from the right until a 1 is copied, </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0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Then, we flip the rest of the bits.</a:t>
            </a:r>
            <a:endParaRPr lang="zh-CN" altLang="en-US" spc="150">
              <a:solidFill>
                <a:srgbClr val="595959"/>
              </a:solidFill>
              <a:uFillTx/>
              <a:latin typeface="Consolas" panose="020B0609020204030204" charset="0"/>
              <a:ea typeface="幼圆" panose="02010509060101010101" charset="-122"/>
              <a:sym typeface="+mn-ea"/>
            </a:endParaRPr>
          </a:p>
        </p:txBody>
      </p:sp>
      <p:pic>
        <p:nvPicPr>
          <p:cNvPr id="6" name="图片 5"/>
          <p:cNvPicPr>
            <a:picLocks noChangeAspect="1"/>
          </p:cNvPicPr>
          <p:nvPr>
            <p:custDataLst>
              <p:tags r:id="rId3"/>
            </p:custDataLst>
          </p:nvPr>
        </p:nvPicPr>
        <p:blipFill>
          <a:blip r:embed="rId4"/>
          <a:stretch>
            <a:fillRect/>
          </a:stretch>
        </p:blipFill>
        <p:spPr>
          <a:xfrm>
            <a:off x="683260" y="4747260"/>
            <a:ext cx="8712835" cy="1203325"/>
          </a:xfrm>
          <a:prstGeom prst="rect">
            <a:avLst/>
          </a:prstGeom>
        </p:spPr>
      </p:pic>
      <p:sp>
        <p:nvSpPr>
          <p:cNvPr id="7" name="文本框 6"/>
          <p:cNvSpPr txBox="1"/>
          <p:nvPr/>
        </p:nvSpPr>
        <p:spPr>
          <a:xfrm>
            <a:off x="7988300" y="287655"/>
            <a:ext cx="4064000" cy="700405"/>
          </a:xfrm>
          <a:prstGeom prst="rect">
            <a:avLst/>
          </a:prstGeom>
          <a:noFill/>
        </p:spPr>
        <p:txBody>
          <a:bodyPr wrap="square" rtlCol="0">
            <a:spAutoFit/>
          </a:bodyPr>
          <a:p>
            <a:pPr>
              <a:lnSpc>
                <a:spcPct val="110000"/>
              </a:lnSpc>
            </a:pPr>
            <a:r>
              <a:rPr lang="zh-CN" altLang="en-US">
                <a:latin typeface="Consolas" panose="020B0609020204030204" charset="0"/>
                <a:ea typeface="幼圆" panose="02010509060101010101" charset="-122"/>
                <a:cs typeface="幼圆" panose="02010509060101010101" charset="-122"/>
              </a:rPr>
              <a:t>一个整数的负数是它的补码</a:t>
            </a:r>
            <a:endParaRPr lang="zh-CN" altLang="en-US">
              <a:latin typeface="Consolas" panose="020B0609020204030204" charset="0"/>
              <a:ea typeface="幼圆" panose="02010509060101010101" charset="-122"/>
              <a:cs typeface="幼圆" panose="02010509060101010101" charset="-122"/>
            </a:endParaRPr>
          </a:p>
          <a:p>
            <a:pPr>
              <a:lnSpc>
                <a:spcPct val="110000"/>
              </a:lnSpc>
            </a:pPr>
            <a:r>
              <a:rPr lang="zh-CN" altLang="en-US">
                <a:latin typeface="Consolas" panose="020B0609020204030204" charset="0"/>
                <a:ea typeface="幼圆" panose="02010509060101010101" charset="-122"/>
                <a:cs typeface="幼圆" panose="02010509060101010101" charset="-122"/>
              </a:rPr>
              <a:t>一个整数的反码</a:t>
            </a:r>
            <a:r>
              <a:rPr lang="en-US" altLang="zh-CN">
                <a:latin typeface="Consolas" panose="020B0609020204030204" charset="0"/>
                <a:ea typeface="幼圆" panose="02010509060101010101" charset="-122"/>
                <a:cs typeface="幼圆" panose="02010509060101010101" charset="-122"/>
              </a:rPr>
              <a:t>+1</a:t>
            </a:r>
            <a:r>
              <a:rPr lang="zh-CN" altLang="en-US">
                <a:latin typeface="Consolas" panose="020B0609020204030204" charset="0"/>
                <a:ea typeface="幼圆" panose="02010509060101010101" charset="-122"/>
                <a:cs typeface="幼圆" panose="02010509060101010101" charset="-122"/>
              </a:rPr>
              <a:t>，得到它的补码</a:t>
            </a:r>
            <a:endParaRPr lang="zh-CN" altLang="en-US">
              <a:latin typeface="Consolas" panose="020B0609020204030204" charset="0"/>
              <a:ea typeface="幼圆" panose="02010509060101010101" charset="-122"/>
              <a:cs typeface="幼圆" panose="02010509060101010101" charset="-122"/>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1 </a:t>
            </a:r>
            <a:r>
              <a:rPr lang="zh-CN" altLang="en-US"/>
              <a:t>数字系统</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2470" y="171520"/>
            <a:ext cx="10969200" cy="705600"/>
          </a:xfrm>
        </p:spPr>
        <p:txBody>
          <a:bodyPr/>
          <a:p>
            <a:r>
              <a:rPr lang="en-US" altLang="zh-CN"/>
              <a:t>3</a:t>
            </a:r>
            <a:r>
              <a:rPr lang="zh-CN" altLang="en-US"/>
              <a:t>十进制整数与二进制补码的相互转换</a:t>
            </a:r>
            <a:endParaRPr lang="zh-CN" altLang="en-US"/>
          </a:p>
        </p:txBody>
      </p:sp>
      <p:sp>
        <p:nvSpPr>
          <p:cNvPr id="3" name="内容占位符 2"/>
          <p:cNvSpPr/>
          <p:nvPr>
            <p:ph idx="1"/>
          </p:nvPr>
        </p:nvSpPr>
        <p:spPr>
          <a:xfrm>
            <a:off x="202635" y="1049075"/>
            <a:ext cx="10969200" cy="4759200"/>
          </a:xfrm>
        </p:spPr>
        <p:txBody>
          <a:bodyPr/>
          <a:p>
            <a:r>
              <a:rPr lang="zh-CN" altLang="en-US" sz="1800">
                <a:latin typeface="Consolas" panose="020B0609020204030204" charset="0"/>
                <a:ea typeface="幼圆" panose="02010509060101010101" charset="-122"/>
              </a:rPr>
              <a:t>以二进制补码格式存储整数，计算机遵循以下步骤：</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将整数变成n 位的二进制数。</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如果整数是正数或零，以其原样存储；如果是</a:t>
            </a:r>
            <a:r>
              <a:rPr lang="zh-CN" altLang="en-US" sz="1800">
                <a:solidFill>
                  <a:srgbClr val="FF0000"/>
                </a:solidFill>
                <a:latin typeface="Consolas" panose="020B0609020204030204" charset="0"/>
                <a:ea typeface="幼圆" panose="02010509060101010101" charset="-122"/>
                <a:cs typeface="幼圆" panose="02010509060101010101" charset="-122"/>
              </a:rPr>
              <a:t>负数</a:t>
            </a:r>
            <a:r>
              <a:rPr lang="zh-CN" altLang="en-US" sz="1800">
                <a:latin typeface="Consolas" panose="020B0609020204030204" charset="0"/>
                <a:ea typeface="幼圆" panose="02010509060101010101" charset="-122"/>
                <a:cs typeface="幼圆" panose="02010509060101010101" charset="-122"/>
              </a:rPr>
              <a:t>，计算机取其</a:t>
            </a:r>
            <a:r>
              <a:rPr lang="zh-CN" altLang="en-US" sz="1800">
                <a:solidFill>
                  <a:srgbClr val="FF0000"/>
                </a:solidFill>
                <a:latin typeface="Consolas" panose="020B0609020204030204" charset="0"/>
                <a:ea typeface="幼圆" panose="02010509060101010101" charset="-122"/>
                <a:cs typeface="幼圆" panose="02010509060101010101" charset="-122"/>
              </a:rPr>
              <a:t>补码</a:t>
            </a:r>
            <a:r>
              <a:rPr lang="zh-CN" altLang="en-US" sz="1800">
                <a:latin typeface="Consolas" panose="020B0609020204030204" charset="0"/>
                <a:ea typeface="幼圆" panose="02010509060101010101" charset="-122"/>
                <a:cs typeface="幼圆" panose="02010509060101010101" charset="-122"/>
              </a:rPr>
              <a:t>存储。</a:t>
            </a:r>
            <a:endParaRPr lang="zh-CN" altLang="en-US" sz="1800">
              <a:latin typeface="Consolas" panose="020B0609020204030204" charset="0"/>
              <a:ea typeface="幼圆" panose="02010509060101010101" charset="-122"/>
              <a:cs typeface="幼圆" panose="02010509060101010101" charset="-122"/>
            </a:endParaRPr>
          </a:p>
          <a:p>
            <a:pPr lvl="1"/>
            <a:endParaRPr lang="zh-CN" altLang="en-US" sz="1800">
              <a:latin typeface="Consolas" panose="020B0609020204030204" charset="0"/>
              <a:ea typeface="幼圆" panose="02010509060101010101" charset="-122"/>
            </a:endParaRPr>
          </a:p>
          <a:p>
            <a:endParaRPr lang="zh-CN" altLang="en-US" sz="1800">
              <a:latin typeface="Consolas" panose="020B0609020204030204" charset="0"/>
              <a:ea typeface="幼圆" panose="02010509060101010101" charset="-122"/>
            </a:endParaRPr>
          </a:p>
          <a:p>
            <a:endParaRPr lang="zh-CN" altLang="en-US" sz="1800">
              <a:latin typeface="Consolas" panose="020B0609020204030204" charset="0"/>
              <a:ea typeface="幼圆" panose="02010509060101010101" charset="-122"/>
            </a:endParaRPr>
          </a:p>
          <a:p>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从二进制补码格式还原整数，计算机遵循以下步骤：</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如果最左位是1,计算机取其补码。如果最左位是0,计算机不进行操作。</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计算机将该整数转换为十进制。</a:t>
            </a:r>
            <a:endParaRPr lang="zh-CN" altLang="en-US" sz="1800">
              <a:latin typeface="Consolas" panose="020B0609020204030204" charset="0"/>
              <a:ea typeface="幼圆" panose="02010509060101010101" charset="-122"/>
              <a:cs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408305" y="5418455"/>
            <a:ext cx="5905500" cy="11264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85165" y="2342515"/>
            <a:ext cx="6313805" cy="1524000"/>
          </a:xfrm>
          <a:prstGeom prst="rect">
            <a:avLst/>
          </a:prstGeom>
        </p:spPr>
      </p:pic>
    </p:spTree>
    <p:custDataLst>
      <p:tags r:id="rId5"/>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符号加绝对值表示法</a:t>
            </a:r>
            <a:endParaRPr lang="zh-CN" altLang="en-US"/>
          </a:p>
        </p:txBody>
      </p:sp>
      <p:sp>
        <p:nvSpPr>
          <p:cNvPr id="5" name="副标题 4"/>
          <p:cNvSpPr/>
          <p:nvPr>
            <p:ph type="subTitle" idx="1"/>
          </p:nvPr>
        </p:nvSpPr>
        <p:spPr/>
        <p:txBody>
          <a:bodyPr/>
          <a:p>
            <a:r>
              <a:rPr lang="zh-CN" altLang="en-US" sz="1800"/>
              <a:t>Sign-and-magnitude representation</a:t>
            </a:r>
            <a:endParaRPr lang="zh-CN" altLang="en-US" sz="1800"/>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符号加绝对值表示法</a:t>
            </a:r>
            <a:endParaRPr lang="zh-CN" altLang="en-US"/>
          </a:p>
        </p:txBody>
      </p:sp>
      <p:sp>
        <p:nvSpPr>
          <p:cNvPr id="3" name="内容占位符 2"/>
          <p:cNvSpPr/>
          <p:nvPr>
            <p:ph idx="1"/>
          </p:nvPr>
        </p:nvSpPr>
        <p:spPr/>
        <p:txBody>
          <a:bodyPr/>
          <a:p>
            <a:r>
              <a:rPr lang="zh-CN" altLang="en-US">
                <a:sym typeface="+mn-ea"/>
              </a:rPr>
              <a:t>设位数为</a:t>
            </a:r>
            <a:r>
              <a:rPr lang="en-US" altLang="zh-CN">
                <a:sym typeface="+mn-ea"/>
              </a:rPr>
              <a:t>n,</a:t>
            </a:r>
            <a:r>
              <a:rPr lang="zh-CN" altLang="en-US">
                <a:sym typeface="+mn-ea"/>
              </a:rPr>
              <a:t>共能表示</a:t>
            </a:r>
            <a:r>
              <a:rPr lang="en-US" altLang="zh-CN">
                <a:sym typeface="+mn-ea"/>
              </a:rPr>
              <a:t>2</a:t>
            </a:r>
            <a:r>
              <a:rPr lang="en-US" altLang="zh-CN" baseline="30000">
                <a:sym typeface="+mn-ea"/>
              </a:rPr>
              <a:t>n</a:t>
            </a:r>
            <a:r>
              <a:rPr lang="zh-CN" altLang="en-US">
                <a:sym typeface="+mn-ea"/>
              </a:rPr>
              <a:t>个数，分成非负整数和负数两部分。</a:t>
            </a:r>
            <a:endParaRPr lang="zh-CN" altLang="en-US">
              <a:solidFill>
                <a:srgbClr val="595959"/>
              </a:solidFill>
              <a:uFillTx/>
            </a:endParaRPr>
          </a:p>
          <a:p>
            <a:r>
              <a:rPr lang="zh-CN" altLang="en-US">
                <a:sym typeface="+mn-ea"/>
              </a:rPr>
              <a:t>非负整数范围是</a:t>
            </a:r>
            <a:r>
              <a:rPr lang="en-US" altLang="zh-CN">
                <a:sym typeface="+mn-ea"/>
              </a:rPr>
              <a:t>0~2</a:t>
            </a:r>
            <a:r>
              <a:rPr lang="en-US" altLang="zh-CN" baseline="30000">
                <a:sym typeface="+mn-ea"/>
              </a:rPr>
              <a:t>n-1</a:t>
            </a:r>
            <a:r>
              <a:rPr lang="en-US" altLang="zh-CN">
                <a:sym typeface="+mn-ea"/>
              </a:rPr>
              <a:t>-1,</a:t>
            </a:r>
            <a:r>
              <a:rPr lang="zh-CN" altLang="en-US">
                <a:sym typeface="+mn-ea"/>
              </a:rPr>
              <a:t>负数是</a:t>
            </a:r>
            <a:r>
              <a:rPr lang="en-US" altLang="zh-CN">
                <a:sym typeface="+mn-ea"/>
              </a:rPr>
              <a:t>-0~-2</a:t>
            </a:r>
            <a:r>
              <a:rPr lang="en-US" altLang="zh-CN" baseline="30000">
                <a:sym typeface="+mn-ea"/>
              </a:rPr>
              <a:t>n-1</a:t>
            </a:r>
            <a:r>
              <a:rPr lang="en-US" altLang="zh-CN">
                <a:solidFill>
                  <a:srgbClr val="595959"/>
                </a:solidFill>
                <a:uFillTx/>
                <a:sym typeface="+mn-ea"/>
              </a:rPr>
              <a:t>-1</a:t>
            </a:r>
            <a:endParaRPr lang="en-US" altLang="zh-CN" baseline="30000">
              <a:solidFill>
                <a:srgbClr val="595959"/>
              </a:solidFill>
              <a:uFillTx/>
            </a:endParaRPr>
          </a:p>
          <a:p>
            <a:r>
              <a:rPr lang="zh-CN" altLang="en-US">
                <a:sym typeface="+mn-ea"/>
              </a:rPr>
              <a:t>最左边的位表示符号。</a:t>
            </a:r>
            <a:r>
              <a:rPr lang="en-US" altLang="zh-CN">
                <a:sym typeface="+mn-ea"/>
              </a:rPr>
              <a:t>0</a:t>
            </a:r>
            <a:r>
              <a:rPr lang="zh-CN" altLang="en-US">
                <a:sym typeface="+mn-ea"/>
              </a:rPr>
              <a:t>为</a:t>
            </a:r>
            <a:r>
              <a:rPr lang="en-US" altLang="zh-CN">
                <a:sym typeface="+mn-ea"/>
              </a:rPr>
              <a:t>+</a:t>
            </a:r>
            <a:r>
              <a:rPr lang="zh-CN" altLang="en-US">
                <a:sym typeface="+mn-ea"/>
              </a:rPr>
              <a:t>，</a:t>
            </a:r>
            <a:r>
              <a:rPr lang="en-US" altLang="zh-CN">
                <a:sym typeface="+mn-ea"/>
              </a:rPr>
              <a:t>1</a:t>
            </a:r>
            <a:r>
              <a:rPr lang="zh-CN" altLang="en-US">
                <a:sym typeface="+mn-ea"/>
              </a:rPr>
              <a:t>为</a:t>
            </a:r>
            <a:r>
              <a:rPr lang="en-US" altLang="zh-CN">
                <a:sym typeface="+mn-ea"/>
              </a:rPr>
              <a:t>-</a:t>
            </a:r>
            <a:endParaRPr lang="en-US" altLang="zh-CN">
              <a:solidFill>
                <a:srgbClr val="595959"/>
              </a:solidFill>
              <a:uFillTx/>
            </a:endParaRPr>
          </a:p>
          <a:p>
            <a:r>
              <a:rPr lang="zh-CN" altLang="en-US">
                <a:sym typeface="+mn-ea"/>
              </a:rPr>
              <a:t>举一个</a:t>
            </a:r>
            <a:r>
              <a:rPr lang="en-US" altLang="zh-CN">
                <a:sym typeface="+mn-ea"/>
              </a:rPr>
              <a:t>n=4</a:t>
            </a:r>
            <a:r>
              <a:rPr lang="zh-CN" altLang="en-US">
                <a:sym typeface="+mn-ea"/>
              </a:rPr>
              <a:t>的例子</a:t>
            </a:r>
            <a:endParaRPr lang="zh-CN" altLang="en-US">
              <a:solidFill>
                <a:srgbClr val="595959"/>
              </a:solidFill>
              <a:uFillTx/>
            </a:endParaRPr>
          </a:p>
          <a:p>
            <a:r>
              <a:rPr lang="zh-CN" altLang="en-US"/>
              <a:t>溢出（参考无符号）</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16915" y="3982720"/>
            <a:ext cx="8632190" cy="1675130"/>
          </a:xfrm>
          <a:prstGeom prst="rect">
            <a:avLst/>
          </a:prstGeom>
        </p:spPr>
      </p:pic>
    </p:spTree>
    <p:custDataLst>
      <p:tags r:id="rId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整数表示法小结</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595370" y="14605"/>
            <a:ext cx="7173595" cy="6843395"/>
          </a:xfrm>
          <a:prstGeom prst="rect">
            <a:avLst/>
          </a:prstGeom>
        </p:spPr>
      </p:pic>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浮点表示法</a:t>
            </a:r>
            <a:endParaRPr lang="zh-CN" altLang="en-US"/>
          </a:p>
        </p:txBody>
      </p:sp>
      <p:sp>
        <p:nvSpPr>
          <p:cNvPr id="5" name="副标题 4"/>
          <p:cNvSpPr/>
          <p:nvPr>
            <p:ph type="subTitle" idx="1"/>
          </p:nvPr>
        </p:nvSpPr>
        <p:spPr/>
        <p:txBody>
          <a:bodyPr/>
          <a:p>
            <a:r>
              <a:rPr lang="zh-CN" altLang="en-US" sz="1800"/>
              <a:t> floating-point representation</a:t>
            </a:r>
            <a:endParaRPr lang="zh-CN" altLang="en-US" sz="180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9455" y="65475"/>
            <a:ext cx="10969200" cy="705600"/>
          </a:xfrm>
        </p:spPr>
        <p:txBody>
          <a:bodyPr/>
          <a:p>
            <a:r>
              <a:rPr lang="zh-CN" altLang="en-US"/>
              <a:t>浮点表示法如何表示数字</a:t>
            </a:r>
            <a:endParaRPr lang="zh-CN" altLang="en-US"/>
          </a:p>
        </p:txBody>
      </p:sp>
      <p:sp>
        <p:nvSpPr>
          <p:cNvPr id="3" name="内容占位符 2"/>
          <p:cNvSpPr/>
          <p:nvPr>
            <p:ph idx="1"/>
          </p:nvPr>
        </p:nvSpPr>
        <p:spPr>
          <a:xfrm>
            <a:off x="208985" y="814760"/>
            <a:ext cx="10969200" cy="4759200"/>
          </a:xfrm>
        </p:spPr>
        <p:txBody>
          <a:bodyPr/>
          <a:p>
            <a:r>
              <a:rPr lang="zh-CN" altLang="en-US"/>
              <a:t>浮点表示法是一种科学计数法（Scientific notation），允许小数点波动</a:t>
            </a:r>
            <a:endParaRPr lang="zh-CN" altLang="en-US"/>
          </a:p>
          <a:p>
            <a:r>
              <a:rPr lang="zh-CN" altLang="en-US"/>
              <a:t>比定点更方便用有限的位数，来表示特别大的数（整数位多），或特别小的数（小数位多）</a:t>
            </a:r>
            <a:endParaRPr lang="zh-CN" altLang="en-US"/>
          </a:p>
          <a:p>
            <a:endParaRPr lang="zh-CN" altLang="en-US"/>
          </a:p>
        </p:txBody>
      </p:sp>
      <p:grpSp>
        <p:nvGrpSpPr>
          <p:cNvPr id="13" name="组合 12"/>
          <p:cNvGrpSpPr/>
          <p:nvPr/>
        </p:nvGrpSpPr>
        <p:grpSpPr>
          <a:xfrm>
            <a:off x="5306695" y="1911985"/>
            <a:ext cx="6884670" cy="1953260"/>
            <a:chOff x="1333" y="6283"/>
            <a:chExt cx="10842" cy="3076"/>
          </a:xfrm>
        </p:grpSpPr>
        <p:grpSp>
          <p:nvGrpSpPr>
            <p:cNvPr id="11" name="组合 10"/>
            <p:cNvGrpSpPr/>
            <p:nvPr/>
          </p:nvGrpSpPr>
          <p:grpSpPr>
            <a:xfrm>
              <a:off x="1333" y="6991"/>
              <a:ext cx="10842" cy="2368"/>
              <a:chOff x="1931" y="6765"/>
              <a:chExt cx="10842" cy="2368"/>
            </a:xfrm>
          </p:grpSpPr>
          <p:pic>
            <p:nvPicPr>
              <p:cNvPr id="5" name="图片 4"/>
              <p:cNvPicPr>
                <a:picLocks noChangeAspect="1"/>
              </p:cNvPicPr>
              <p:nvPr>
                <p:custDataLst>
                  <p:tags r:id="rId1"/>
                </p:custDataLst>
              </p:nvPr>
            </p:nvPicPr>
            <p:blipFill>
              <a:blip r:embed="rId2"/>
              <a:stretch>
                <a:fillRect/>
              </a:stretch>
            </p:blipFill>
            <p:spPr>
              <a:xfrm>
                <a:off x="1931" y="6765"/>
                <a:ext cx="10843" cy="1122"/>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1931" y="7887"/>
                <a:ext cx="9443" cy="1246"/>
              </a:xfrm>
              <a:prstGeom prst="rect">
                <a:avLst/>
              </a:prstGeom>
            </p:spPr>
          </p:pic>
        </p:grpSp>
        <p:sp>
          <p:nvSpPr>
            <p:cNvPr id="12" name="文本框 11"/>
            <p:cNvSpPr txBox="1"/>
            <p:nvPr/>
          </p:nvSpPr>
          <p:spPr>
            <a:xfrm>
              <a:off x="1514" y="6283"/>
              <a:ext cx="6400" cy="580"/>
            </a:xfrm>
            <a:prstGeom prst="rect">
              <a:avLst/>
            </a:prstGeom>
            <a:noFill/>
          </p:spPr>
          <p:txBody>
            <a:bodyPr wrap="square" rtlCol="0">
              <a:spAutoFit/>
            </a:bodyPr>
            <a:p>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rPr>
                <a:t>例子</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endParaRPr>
            </a:p>
          </p:txBody>
        </p:sp>
      </p:grpSp>
      <p:grpSp>
        <p:nvGrpSpPr>
          <p:cNvPr id="16" name="组合 15"/>
          <p:cNvGrpSpPr/>
          <p:nvPr/>
        </p:nvGrpSpPr>
        <p:grpSpPr>
          <a:xfrm>
            <a:off x="399415" y="2150110"/>
            <a:ext cx="4723130" cy="1393190"/>
            <a:chOff x="476" y="2887"/>
            <a:chExt cx="7438" cy="2194"/>
          </a:xfrm>
        </p:grpSpPr>
        <p:pic>
          <p:nvPicPr>
            <p:cNvPr id="14" name="图片 13"/>
            <p:cNvPicPr>
              <a:picLocks noChangeAspect="1"/>
            </p:cNvPicPr>
            <p:nvPr>
              <p:custDataLst>
                <p:tags r:id="rId5"/>
              </p:custDataLst>
            </p:nvPr>
          </p:nvPicPr>
          <p:blipFill>
            <a:blip r:embed="rId6"/>
            <a:stretch>
              <a:fillRect/>
            </a:stretch>
          </p:blipFill>
          <p:spPr>
            <a:xfrm>
              <a:off x="476" y="4597"/>
              <a:ext cx="7438" cy="484"/>
            </a:xfrm>
            <a:prstGeom prst="rect">
              <a:avLst/>
            </a:prstGeom>
          </p:spPr>
        </p:pic>
        <p:sp>
          <p:nvSpPr>
            <p:cNvPr id="15" name="文本框 14"/>
            <p:cNvSpPr txBox="1"/>
            <p:nvPr/>
          </p:nvSpPr>
          <p:spPr>
            <a:xfrm>
              <a:off x="476" y="2887"/>
              <a:ext cx="6400" cy="1452"/>
            </a:xfrm>
            <a:prstGeom prst="rect">
              <a:avLst/>
            </a:prstGeom>
            <a:noFill/>
          </p:spPr>
          <p:txBody>
            <a:bodyPr wrap="square" rtlCol="0">
              <a:spAutoFit/>
            </a:bodyPr>
            <a:p>
              <a:pPr>
                <a:lnSpc>
                  <a:spcPct val="150000"/>
                </a:lnSpc>
              </a:pPr>
              <a:r>
                <a:rPr lang="zh-CN" altLang="en-US">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rPr>
                <a:t>标准化</a:t>
              </a:r>
              <a:r>
                <a:rPr lang="en-US" altLang="zh-CN">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rPr>
                <a:t>/</a:t>
              </a:r>
              <a:r>
                <a:rPr lang="zh-CN" altLang="en-US">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rPr>
                <a:t>规范化</a:t>
              </a:r>
              <a:r>
                <a:rPr lang="en-US" altLang="zh-CN">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rPr>
                <a:t> Normalization</a:t>
              </a:r>
              <a:endParaRPr lang="en-US" altLang="zh-CN">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一个二进制数最后会标准化为此格式：</a:t>
              </a:r>
              <a:endParaRPr lang="zh-CN" altLang="en-US">
                <a:latin typeface="Consolas" panose="020B0609020204030204" charset="0"/>
                <a:ea typeface="幼圆" panose="02010509060101010101" charset="-122"/>
                <a:cs typeface="Consolas" panose="020B0609020204030204" charset="0"/>
              </a:endParaRPr>
            </a:p>
          </p:txBody>
        </p:sp>
      </p:grpSp>
    </p:spTree>
    <p:custDataLst>
      <p:tags r:id="rId7"/>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 name="组合 26"/>
          <p:cNvGrpSpPr/>
          <p:nvPr/>
        </p:nvGrpSpPr>
        <p:grpSpPr>
          <a:xfrm>
            <a:off x="102235" y="3829050"/>
            <a:ext cx="6390005" cy="2764790"/>
            <a:chOff x="8995" y="6251"/>
            <a:chExt cx="10063" cy="4354"/>
          </a:xfrm>
        </p:grpSpPr>
        <p:pic>
          <p:nvPicPr>
            <p:cNvPr id="23" name="图片 22"/>
            <p:cNvPicPr>
              <a:picLocks noChangeAspect="1"/>
            </p:cNvPicPr>
            <p:nvPr>
              <p:custDataLst>
                <p:tags r:id="rId1"/>
              </p:custDataLst>
            </p:nvPr>
          </p:nvPicPr>
          <p:blipFill>
            <a:blip r:embed="rId2"/>
            <a:stretch>
              <a:fillRect/>
            </a:stretch>
          </p:blipFill>
          <p:spPr>
            <a:xfrm>
              <a:off x="8995" y="6251"/>
              <a:ext cx="10063" cy="4354"/>
            </a:xfrm>
            <a:prstGeom prst="rect">
              <a:avLst/>
            </a:prstGeom>
          </p:spPr>
        </p:pic>
        <p:sp>
          <p:nvSpPr>
            <p:cNvPr id="26" name="文本框 25"/>
            <p:cNvSpPr txBox="1"/>
            <p:nvPr>
              <p:custDataLst>
                <p:tags r:id="rId3"/>
              </p:custDataLst>
            </p:nvPr>
          </p:nvSpPr>
          <p:spPr>
            <a:xfrm>
              <a:off x="10947" y="9112"/>
              <a:ext cx="1960" cy="1016"/>
            </a:xfrm>
            <a:prstGeom prst="rect">
              <a:avLst/>
            </a:prstGeom>
            <a:noFill/>
          </p:spPr>
          <p:txBody>
            <a:bodyPr wrap="square" rtlCol="0">
              <a:spAutoFit/>
            </a:bodyPr>
            <a:p>
              <a:r>
                <a:rPr lang="zh-CN" altLang="en-US">
                  <a:latin typeface="Consolas" panose="020B0609020204030204" charset="0"/>
                  <a:ea typeface="幼圆" panose="02010509060101010101" charset="-122"/>
                </a:rPr>
                <a:t>这里写错了</a:t>
              </a:r>
              <a:endParaRPr lang="zh-CN" altLang="en-US">
                <a:latin typeface="Consolas" panose="020B0609020204030204" charset="0"/>
                <a:ea typeface="幼圆" panose="02010509060101010101" charset="-122"/>
              </a:endParaRPr>
            </a:p>
          </p:txBody>
        </p:sp>
      </p:grpSp>
      <p:sp>
        <p:nvSpPr>
          <p:cNvPr id="2" name="标题 1"/>
          <p:cNvSpPr/>
          <p:nvPr>
            <p:ph type="title"/>
          </p:nvPr>
        </p:nvSpPr>
        <p:spPr>
          <a:xfrm>
            <a:off x="152470" y="215335"/>
            <a:ext cx="10969200" cy="705600"/>
          </a:xfrm>
        </p:spPr>
        <p:txBody>
          <a:bodyPr/>
          <a:p>
            <a:r>
              <a:rPr lang="zh-CN" altLang="en-US">
                <a:sym typeface="+mn-ea"/>
              </a:rPr>
              <a:t>浮点表示法如何表示数字</a:t>
            </a:r>
            <a:endParaRPr lang="zh-CN" altLang="en-US"/>
          </a:p>
        </p:txBody>
      </p:sp>
      <p:grpSp>
        <p:nvGrpSpPr>
          <p:cNvPr id="8" name="组合 7"/>
          <p:cNvGrpSpPr/>
          <p:nvPr/>
        </p:nvGrpSpPr>
        <p:grpSpPr>
          <a:xfrm>
            <a:off x="152400" y="970915"/>
            <a:ext cx="6096000" cy="1514475"/>
            <a:chOff x="1274" y="4450"/>
            <a:chExt cx="9600" cy="2385"/>
          </a:xfrm>
        </p:grpSpPr>
        <p:pic>
          <p:nvPicPr>
            <p:cNvPr id="4" name="图片 3"/>
            <p:cNvPicPr>
              <a:picLocks noChangeAspect="1"/>
            </p:cNvPicPr>
            <p:nvPr>
              <p:custDataLst>
                <p:tags r:id="rId4"/>
              </p:custDataLst>
            </p:nvPr>
          </p:nvPicPr>
          <p:blipFill>
            <a:blip r:embed="rId5"/>
            <a:stretch>
              <a:fillRect/>
            </a:stretch>
          </p:blipFill>
          <p:spPr>
            <a:xfrm>
              <a:off x="1454" y="5262"/>
              <a:ext cx="7940" cy="1573"/>
            </a:xfrm>
            <a:prstGeom prst="rect">
              <a:avLst/>
            </a:prstGeom>
          </p:spPr>
        </p:pic>
        <p:sp>
          <p:nvSpPr>
            <p:cNvPr id="6" name="文本框 5"/>
            <p:cNvSpPr txBox="1"/>
            <p:nvPr>
              <p:custDataLst>
                <p:tags r:id="rId6"/>
              </p:custDataLst>
            </p:nvPr>
          </p:nvSpPr>
          <p:spPr>
            <a:xfrm>
              <a:off x="1274" y="4450"/>
              <a:ext cx="9600" cy="580"/>
            </a:xfrm>
            <a:prstGeom prst="rect">
              <a:avLst/>
            </a:prstGeom>
            <a:noFill/>
          </p:spPr>
          <p:txBody>
            <a:bodyPr wrap="square" rtlCol="0" anchor="t">
              <a:spAutoFit/>
            </a:bodyPr>
            <a:p>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sym typeface="+mn-ea"/>
                </a:rPr>
                <a:t>组成</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sym typeface="+mn-ea"/>
              </a:endParaRPr>
            </a:p>
          </p:txBody>
        </p:sp>
      </p:grpSp>
      <p:sp>
        <p:nvSpPr>
          <p:cNvPr id="24" name="文本框 23"/>
          <p:cNvSpPr txBox="1"/>
          <p:nvPr>
            <p:custDataLst>
              <p:tags r:id="rId7"/>
            </p:custDataLst>
          </p:nvPr>
        </p:nvSpPr>
        <p:spPr>
          <a:xfrm>
            <a:off x="4982845" y="127000"/>
            <a:ext cx="6905625" cy="3964305"/>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sign:</a:t>
            </a:r>
            <a:endParaRPr lang="en-US" altLang="zh-CN">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占一个二进制位</a:t>
            </a:r>
            <a:endParaRPr lang="en-US" altLang="zh-CN">
              <a:latin typeface="Consolas" panose="020B0609020204030204" charset="0"/>
              <a:ea typeface="幼圆" panose="02010509060101010101" charset="-122"/>
              <a:cs typeface="Consolas" panose="020B0609020204030204" charset="0"/>
            </a:endParaRPr>
          </a:p>
          <a:p>
            <a:pPr indent="457200">
              <a:lnSpc>
                <a:spcPct val="150000"/>
              </a:lnSpc>
            </a:pPr>
            <a:r>
              <a:rPr lang="en-US" altLang="zh-CN">
                <a:latin typeface="Consolas" panose="020B0609020204030204" charset="0"/>
                <a:ea typeface="幼圆" panose="02010509060101010101" charset="-122"/>
                <a:cs typeface="Consolas" panose="020B0609020204030204" charset="0"/>
              </a:rPr>
              <a:t>0</a:t>
            </a:r>
            <a:r>
              <a:rPr lang="zh-CN" altLang="en-US">
                <a:latin typeface="Consolas" panose="020B0609020204030204" charset="0"/>
                <a:ea typeface="幼圆" panose="02010509060101010101" charset="-122"/>
                <a:cs typeface="Consolas" panose="020B0609020204030204" charset="0"/>
              </a:rPr>
              <a:t>为正，</a:t>
            </a:r>
            <a:r>
              <a:rPr lang="en-US" altLang="zh-CN">
                <a:latin typeface="Consolas" panose="020B0609020204030204" charset="0"/>
                <a:ea typeface="幼圆" panose="02010509060101010101" charset="-122"/>
                <a:cs typeface="Consolas" panose="020B0609020204030204" charset="0"/>
              </a:rPr>
              <a:t>1</a:t>
            </a:r>
            <a:r>
              <a:rPr lang="zh-CN" altLang="en-US">
                <a:latin typeface="Consolas" panose="020B0609020204030204" charset="0"/>
                <a:ea typeface="幼圆" panose="02010509060101010101" charset="-122"/>
                <a:cs typeface="Consolas" panose="020B0609020204030204" charset="0"/>
              </a:rPr>
              <a:t>为负</a:t>
            </a:r>
            <a:endParaRPr lang="zh-CN" altLang="en-US">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shifter</a:t>
            </a:r>
            <a:r>
              <a:rPr lang="zh-CN" altLang="en-US">
                <a:latin typeface="Consolas" panose="020B0609020204030204" charset="0"/>
                <a:ea typeface="幼圆" panose="02010509060101010101" charset="-122"/>
                <a:cs typeface="Consolas" panose="020B0609020204030204" charset="0"/>
              </a:rPr>
              <a:t>偏移量</a:t>
            </a:r>
            <a:r>
              <a:rPr lang="en-US" altLang="zh-CN">
                <a:latin typeface="Consolas" panose="020B0609020204030204" charset="0"/>
                <a:ea typeface="幼圆" panose="02010509060101010101" charset="-122"/>
                <a:cs typeface="Consolas" panose="020B0609020204030204" charset="0"/>
              </a:rPr>
              <a:t>=exponent</a:t>
            </a:r>
            <a:r>
              <a:rPr lang="zh-CN" altLang="en-US">
                <a:latin typeface="Consolas" panose="020B0609020204030204" charset="0"/>
                <a:ea typeface="幼圆" panose="02010509060101010101" charset="-122"/>
                <a:cs typeface="Consolas" panose="020B0609020204030204" charset="0"/>
              </a:rPr>
              <a:t>指数（</a:t>
            </a:r>
            <a:r>
              <a:rPr lang="en-US" altLang="zh-CN">
                <a:latin typeface="Consolas" panose="020B0609020204030204" charset="0"/>
                <a:ea typeface="幼圆" panose="02010509060101010101" charset="-122"/>
                <a:cs typeface="Consolas" panose="020B0609020204030204" charset="0"/>
              </a:rPr>
              <a:t>2</a:t>
            </a:r>
            <a:r>
              <a:rPr lang="zh-CN" altLang="en-US">
                <a:latin typeface="Consolas" panose="020B0609020204030204" charset="0"/>
                <a:ea typeface="幼圆" panose="02010509060101010101" charset="-122"/>
                <a:cs typeface="Consolas" panose="020B0609020204030204" charset="0"/>
              </a:rPr>
              <a:t>的幂）</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可正可负，占</a:t>
            </a:r>
            <a:r>
              <a:rPr lang="en-US" altLang="zh-CN">
                <a:latin typeface="Consolas" panose="020B0609020204030204" charset="0"/>
                <a:ea typeface="幼圆" panose="02010509060101010101" charset="-122"/>
                <a:cs typeface="Consolas" panose="020B0609020204030204" charset="0"/>
              </a:rPr>
              <a:t>8/11</a:t>
            </a:r>
            <a:r>
              <a:rPr lang="zh-CN" altLang="en-US">
                <a:latin typeface="Consolas" panose="020B0609020204030204" charset="0"/>
                <a:ea typeface="幼圆" panose="02010509060101010101" charset="-122"/>
                <a:cs typeface="Consolas" panose="020B0609020204030204" charset="0"/>
              </a:rPr>
              <a:t>位（看是什么余码系统），</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不够位在左边补</a:t>
            </a:r>
            <a:r>
              <a:rPr lang="en-US" altLang="zh-CN">
                <a:latin typeface="Consolas" panose="020B0609020204030204" charset="0"/>
                <a:ea typeface="幼圆" panose="02010509060101010101" charset="-122"/>
                <a:cs typeface="Consolas" panose="020B0609020204030204" charset="0"/>
              </a:rPr>
              <a:t>0</a:t>
            </a:r>
            <a:endParaRPr lang="zh-CN" altLang="en-US">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zh-CN" altLang="en-US">
                <a:latin typeface="Consolas" panose="020B0609020204030204" charset="0"/>
                <a:ea typeface="幼圆" panose="02010509060101010101" charset="-122"/>
                <a:cs typeface="Consolas" panose="020B0609020204030204" charset="0"/>
              </a:rPr>
              <a:t>定点数</a:t>
            </a:r>
            <a:r>
              <a:rPr lang="en-US" altLang="zh-CN">
                <a:latin typeface="Consolas" panose="020B0609020204030204" charset="0"/>
                <a:ea typeface="幼圆" panose="02010509060101010101" charset="-122"/>
                <a:cs typeface="Consolas" panose="020B0609020204030204" charset="0"/>
              </a:rPr>
              <a:t>=mantissa</a:t>
            </a:r>
            <a:r>
              <a:rPr lang="zh-CN" altLang="en-US">
                <a:latin typeface="Consolas" panose="020B0609020204030204" charset="0"/>
                <a:ea typeface="幼圆" panose="02010509060101010101" charset="-122"/>
                <a:cs typeface="Consolas" panose="020B0609020204030204" charset="0"/>
              </a:rPr>
              <a:t>尾数（定点数去掉</a:t>
            </a:r>
            <a:r>
              <a:rPr lang="en-US" altLang="zh-CN">
                <a:latin typeface="Consolas" panose="020B0609020204030204" charset="0"/>
                <a:ea typeface="幼圆" panose="02010509060101010101" charset="-122"/>
                <a:cs typeface="Consolas" panose="020B0609020204030204" charset="0"/>
              </a:rPr>
              <a:t>1.</a:t>
            </a:r>
            <a:r>
              <a:rPr lang="zh-CN" altLang="en-US">
                <a:latin typeface="Consolas" panose="020B0609020204030204" charset="0"/>
                <a:ea typeface="幼圆" panose="02010509060101010101" charset="-122"/>
                <a:cs typeface="Consolas" panose="020B0609020204030204" charset="0"/>
              </a:rPr>
              <a:t>，它们是固有，不存储）</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尾数是小数点右边的二进制数，作为无符号整数对待来存储</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不够位在右边补</a:t>
            </a:r>
            <a:r>
              <a:rPr lang="en-US" altLang="zh-CN">
                <a:latin typeface="Consolas" panose="020B0609020204030204" charset="0"/>
                <a:ea typeface="幼圆" panose="02010509060101010101" charset="-122"/>
                <a:cs typeface="Consolas" panose="020B0609020204030204" charset="0"/>
              </a:rPr>
              <a:t>0</a:t>
            </a:r>
            <a:endParaRPr lang="en-US" altLang="zh-CN">
              <a:latin typeface="Consolas" panose="020B0609020204030204" charset="0"/>
              <a:ea typeface="幼圆" panose="02010509060101010101" charset="-122"/>
              <a:cs typeface="Consolas" panose="020B0609020204030204" charset="0"/>
            </a:endParaRPr>
          </a:p>
        </p:txBody>
      </p:sp>
    </p:spTree>
    <p:custDataLst>
      <p:tags r:id="rId8"/>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余码系统The Excess system</a:t>
            </a:r>
            <a:r>
              <a:rPr lang="en-US" altLang="zh-CN"/>
              <a:t>——</a:t>
            </a:r>
            <a:r>
              <a:rPr lang="zh-CN" altLang="en-US"/>
              <a:t>计算机如何实现浮点表示法</a:t>
            </a:r>
            <a:endParaRPr lang="zh-CN" altLang="en-US"/>
          </a:p>
        </p:txBody>
      </p:sp>
      <p:sp>
        <p:nvSpPr>
          <p:cNvPr id="3" name="内容占位符 2"/>
          <p:cNvSpPr/>
          <p:nvPr>
            <p:ph idx="1"/>
          </p:nvPr>
        </p:nvSpPr>
        <p:spPr/>
        <p:txBody>
          <a:bodyPr/>
          <a:p>
            <a:pPr lvl="0"/>
            <a:r>
              <a:rPr lang="en-US" altLang="zh-CN"/>
              <a:t>IEEE</a:t>
            </a:r>
            <a:r>
              <a:rPr lang="zh-CN" altLang="en-US"/>
              <a:t>定义了几种存储浮点数的标准，最常用的两种是单精度和双精度</a:t>
            </a:r>
            <a:endParaRPr lang="zh-CN" altLang="en-US"/>
          </a:p>
          <a:p>
            <a:pPr lvl="0"/>
            <a:r>
              <a:rPr lang="zh-CN" altLang="en-US"/>
              <a:t>单精度，余</a:t>
            </a:r>
            <a:r>
              <a:rPr lang="en-US" altLang="zh-CN"/>
              <a:t>127</a:t>
            </a:r>
            <a:r>
              <a:rPr lang="zh-CN" altLang="en-US"/>
              <a:t>码，用</a:t>
            </a:r>
            <a:r>
              <a:rPr lang="en-US" altLang="zh-CN"/>
              <a:t>32</a:t>
            </a:r>
            <a:r>
              <a:rPr lang="zh-CN" altLang="en-US"/>
              <a:t>个位存储浮点数</a:t>
            </a:r>
            <a:endParaRPr lang="zh-CN" altLang="en-US"/>
          </a:p>
          <a:p>
            <a:pPr lvl="0"/>
            <a:r>
              <a:rPr lang="zh-CN" altLang="en-US"/>
              <a:t>双精度，余</a:t>
            </a:r>
            <a:r>
              <a:rPr lang="en-US" altLang="zh-CN"/>
              <a:t>1024</a:t>
            </a:r>
            <a:r>
              <a:rPr lang="zh-CN" altLang="en-US"/>
              <a:t>码，用</a:t>
            </a:r>
            <a:r>
              <a:rPr lang="en-US" altLang="zh-CN"/>
              <a:t>64</a:t>
            </a:r>
            <a:r>
              <a:rPr lang="zh-CN" altLang="en-US"/>
              <a:t>个位</a:t>
            </a:r>
            <a:r>
              <a:rPr lang="zh-CN" altLang="en-US">
                <a:sym typeface="+mn-ea"/>
              </a:rPr>
              <a:t>存储浮点数</a:t>
            </a:r>
            <a:endParaRPr lang="zh-CN" altLang="en-US"/>
          </a:p>
          <a:p>
            <a:pPr marL="0" lvl="0" indent="0">
              <a:buNone/>
            </a:pPr>
            <a:endParaRPr lang="zh-CN" altLang="en-US"/>
          </a:p>
        </p:txBody>
      </p:sp>
      <p:pic>
        <p:nvPicPr>
          <p:cNvPr id="4" name="图片 3"/>
          <p:cNvPicPr>
            <a:picLocks noChangeAspect="1"/>
          </p:cNvPicPr>
          <p:nvPr>
            <p:custDataLst>
              <p:tags r:id="rId1"/>
            </p:custDataLst>
          </p:nvPr>
        </p:nvPicPr>
        <p:blipFill>
          <a:blip r:embed="rId2"/>
          <a:stretch>
            <a:fillRect/>
          </a:stretch>
        </p:blipFill>
        <p:spPr>
          <a:xfrm>
            <a:off x="218440" y="3093720"/>
            <a:ext cx="6308090" cy="24060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240145" y="3175635"/>
            <a:ext cx="5818505" cy="2324100"/>
          </a:xfrm>
          <a:prstGeom prst="rect">
            <a:avLst/>
          </a:prstGeom>
        </p:spPr>
      </p:pic>
      <p:sp>
        <p:nvSpPr>
          <p:cNvPr id="6" name="文本框 5"/>
          <p:cNvSpPr txBox="1"/>
          <p:nvPr/>
        </p:nvSpPr>
        <p:spPr>
          <a:xfrm>
            <a:off x="608330" y="5976620"/>
            <a:ext cx="6409055" cy="368300"/>
          </a:xfrm>
          <a:prstGeom prst="rect">
            <a:avLst/>
          </a:prstGeom>
          <a:noFill/>
        </p:spPr>
        <p:txBody>
          <a:bodyPr wrap="square" rtlCol="0">
            <a:spAutoFit/>
          </a:bodyPr>
          <a:p>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其他：存储</a:t>
            </a:r>
            <a:r>
              <a:rPr lang="en-US" altLang="zh-CN">
                <a:latin typeface="Consolas" panose="020B0609020204030204" charset="0"/>
                <a:ea typeface="幼圆" panose="02010509060101010101" charset="-122"/>
                <a:cs typeface="幼圆" panose="02010509060101010101" charset="-122"/>
              </a:rPr>
              <a:t>0</a:t>
            </a:r>
            <a:r>
              <a:rPr lang="zh-CN" altLang="en-US">
                <a:latin typeface="Consolas" panose="020B0609020204030204" charset="0"/>
                <a:ea typeface="幼圆" panose="02010509060101010101" charset="-122"/>
                <a:cs typeface="幼圆" panose="02010509060101010101" charset="-122"/>
              </a:rPr>
              <a:t>，截断错误，上溢和下溢不在这讨论</a:t>
            </a:r>
            <a:endParaRPr lang="zh-CN" altLang="en-US">
              <a:latin typeface="Consolas" panose="020B0609020204030204" charset="0"/>
              <a:ea typeface="幼圆" panose="02010509060101010101" charset="-122"/>
              <a:cs typeface="幼圆" panose="02010509060101010101" charset="-122"/>
            </a:endParaRPr>
          </a:p>
        </p:txBody>
      </p:sp>
    </p:spTree>
    <p:custDataLst>
      <p:tags r:id="rId5"/>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15005" y="115005"/>
            <a:ext cx="10969200" cy="705600"/>
          </a:xfrm>
        </p:spPr>
        <p:txBody>
          <a:bodyPr/>
          <a:p>
            <a:r>
              <a:rPr lang="zh-CN" altLang="en-US"/>
              <a:t>十进制数和余</a:t>
            </a:r>
            <a:r>
              <a:rPr lang="en-US" altLang="zh-CN"/>
              <a:t>127</a:t>
            </a:r>
            <a:r>
              <a:rPr lang="zh-CN" altLang="en-US"/>
              <a:t>码的相互转换</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4135" y="3648710"/>
            <a:ext cx="6395085" cy="30695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193790" y="3919220"/>
            <a:ext cx="6039485" cy="2761615"/>
          </a:xfrm>
          <a:prstGeom prst="rect">
            <a:avLst/>
          </a:prstGeom>
        </p:spPr>
      </p:pic>
      <p:sp>
        <p:nvSpPr>
          <p:cNvPr id="7" name="内容占位符 2"/>
          <p:cNvSpPr/>
          <p:nvPr/>
        </p:nvSpPr>
        <p:spPr>
          <a:xfrm>
            <a:off x="114935" y="641985"/>
            <a:ext cx="11376660" cy="475932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b="0" i="0" u="none" strike="noStrike" kern="1200" cap="none" spc="150" normalizeH="0" baseline="0">
                <a:solidFill>
                  <a:srgbClr val="595959"/>
                </a:solidFill>
                <a:uFillTx/>
                <a:latin typeface="Consolas" panose="020B0609020204030204" charset="0"/>
                <a:ea typeface="幼圆" panose="02010509060101010101"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pitchFamily="2" charset="2"/>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a:latin typeface="Consolas" panose="020B0609020204030204" charset="0"/>
                <a:ea typeface="幼圆" panose="02010509060101010101" charset="-122"/>
              </a:rPr>
              <a:t>十转</a:t>
            </a:r>
            <a:r>
              <a:rPr lang="en-US" altLang="zh-CN" sz="1800">
                <a:latin typeface="Consolas" panose="020B0609020204030204" charset="0"/>
                <a:ea typeface="幼圆" panose="02010509060101010101" charset="-122"/>
              </a:rPr>
              <a:t>127</a:t>
            </a:r>
            <a:r>
              <a:rPr lang="zh-CN" altLang="en-US" sz="1800">
                <a:latin typeface="Consolas" panose="020B0609020204030204" charset="0"/>
                <a:ea typeface="幼圆" panose="02010509060101010101" charset="-122"/>
              </a:rPr>
              <a:t>步骤：</a:t>
            </a:r>
            <a:endParaRPr lang="zh-CN" altLang="en-US" sz="1800">
              <a:latin typeface="Consolas" panose="020B0609020204030204" charset="0"/>
              <a:ea typeface="幼圆" panose="02010509060101010101" charset="-122"/>
            </a:endParaRPr>
          </a:p>
          <a:p>
            <a:pPr lvl="1"/>
            <a:r>
              <a:rPr lang="en-US" altLang="zh-CN" sz="1800">
                <a:latin typeface="Consolas" panose="020B0609020204030204" charset="0"/>
                <a:ea typeface="幼圆" panose="02010509060101010101" charset="-122"/>
                <a:cs typeface="Consolas" panose="020B0609020204030204" charset="0"/>
              </a:rPr>
              <a:t>1.S</a:t>
            </a:r>
            <a:r>
              <a:rPr lang="zh-CN" altLang="en-US" sz="1800">
                <a:latin typeface="Consolas" panose="020B0609020204030204" charset="0"/>
                <a:ea typeface="幼圆" panose="02010509060101010101" charset="-122"/>
                <a:cs typeface="Consolas" panose="020B0609020204030204" charset="0"/>
              </a:rPr>
              <a:t>：确定符号位</a:t>
            </a:r>
            <a:r>
              <a:rPr lang="zh-CN" altLang="en-US" sz="1800">
                <a:latin typeface="Consolas" panose="020B0609020204030204" charset="0"/>
                <a:ea typeface="幼圆" panose="02010509060101010101" charset="-122"/>
                <a:cs typeface="Consolas" panose="020B0609020204030204" charset="0"/>
                <a:sym typeface="+mn-ea"/>
              </a:rPr>
              <a:t>正为</a:t>
            </a:r>
            <a:r>
              <a:rPr lang="en-US" altLang="zh-CN" sz="1800">
                <a:latin typeface="Consolas" panose="020B0609020204030204" charset="0"/>
                <a:ea typeface="幼圆" panose="02010509060101010101" charset="-122"/>
                <a:cs typeface="Consolas" panose="020B0609020204030204" charset="0"/>
                <a:sym typeface="+mn-ea"/>
              </a:rPr>
              <a:t>0</a:t>
            </a:r>
            <a:r>
              <a:rPr lang="zh-CN" altLang="en-US" sz="1800">
                <a:latin typeface="Consolas" panose="020B0609020204030204" charset="0"/>
                <a:ea typeface="幼圆" panose="02010509060101010101" charset="-122"/>
                <a:cs typeface="Consolas" panose="020B0609020204030204" charset="0"/>
                <a:sym typeface="+mn-ea"/>
              </a:rPr>
              <a:t>，负为</a:t>
            </a:r>
            <a:r>
              <a:rPr lang="en-US" altLang="zh-CN" sz="1800">
                <a:latin typeface="Consolas" panose="020B0609020204030204" charset="0"/>
                <a:ea typeface="幼圆" panose="02010509060101010101" charset="-122"/>
                <a:cs typeface="Consolas" panose="020B0609020204030204" charset="0"/>
                <a:sym typeface="+mn-ea"/>
              </a:rPr>
              <a:t>1</a:t>
            </a:r>
            <a:endParaRPr lang="en-US" altLang="zh-CN" sz="1800">
              <a:latin typeface="Consolas" panose="020B0609020204030204" charset="0"/>
              <a:ea typeface="幼圆" panose="02010509060101010101" charset="-122"/>
              <a:cs typeface="Consolas" panose="020B0609020204030204" charset="0"/>
              <a:sym typeface="+mn-ea"/>
            </a:endParaRPr>
          </a:p>
          <a:p>
            <a:pPr lvl="1"/>
            <a:r>
              <a:rPr lang="en-US" altLang="zh-CN" sz="1800">
                <a:latin typeface="Consolas" panose="020B0609020204030204" charset="0"/>
                <a:ea typeface="幼圆" panose="02010509060101010101" charset="-122"/>
                <a:cs typeface="Consolas" panose="020B0609020204030204" charset="0"/>
                <a:sym typeface="+mn-ea"/>
              </a:rPr>
              <a:t>2.</a:t>
            </a:r>
            <a:r>
              <a:rPr lang="zh-CN" altLang="en-US" sz="1800">
                <a:latin typeface="Consolas" panose="020B0609020204030204" charset="0"/>
                <a:ea typeface="幼圆" panose="02010509060101010101" charset="-122"/>
                <a:cs typeface="Consolas" panose="020B0609020204030204" charset="0"/>
                <a:sym typeface="+mn-ea"/>
              </a:rPr>
              <a:t>把十进制数</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二进制</a:t>
            </a:r>
            <a:endParaRPr lang="zh-CN" altLang="en-US" sz="1800">
              <a:latin typeface="Consolas" panose="020B0609020204030204" charset="0"/>
              <a:ea typeface="幼圆" panose="02010509060101010101" charset="-122"/>
              <a:cs typeface="Consolas" panose="020B0609020204030204" charset="0"/>
              <a:sym typeface="+mn-ea"/>
            </a:endParaRPr>
          </a:p>
          <a:p>
            <a:pPr lvl="1"/>
            <a:r>
              <a:rPr lang="en-US" altLang="zh-CN" sz="1800">
                <a:latin typeface="Consolas" panose="020B0609020204030204" charset="0"/>
                <a:ea typeface="幼圆" panose="02010509060101010101" charset="-122"/>
                <a:cs typeface="Consolas" panose="020B0609020204030204" charset="0"/>
                <a:sym typeface="+mn-ea"/>
              </a:rPr>
              <a:t>3.</a:t>
            </a:r>
            <a:r>
              <a:rPr lang="zh-CN" altLang="en-US" sz="1800">
                <a:latin typeface="Consolas" panose="020B0609020204030204" charset="0"/>
                <a:ea typeface="幼圆" panose="02010509060101010101" charset="-122"/>
                <a:cs typeface="Consolas" panose="020B0609020204030204" charset="0"/>
                <a:sym typeface="+mn-ea"/>
              </a:rPr>
              <a:t>按科学计数法</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浮点表示法，将二进制数规范化</a:t>
            </a:r>
            <a:endParaRPr lang="en-US" altLang="zh-CN" sz="1800">
              <a:latin typeface="Consolas" panose="020B0609020204030204" charset="0"/>
              <a:ea typeface="幼圆" panose="02010509060101010101" charset="-122"/>
              <a:cs typeface="Consolas" panose="020B0609020204030204" charset="0"/>
              <a:sym typeface="+mn-ea"/>
            </a:endParaRPr>
          </a:p>
          <a:p>
            <a:pPr lvl="1"/>
            <a:r>
              <a:rPr lang="en-US" altLang="zh-CN" sz="1800">
                <a:latin typeface="Consolas" panose="020B0609020204030204" charset="0"/>
                <a:ea typeface="幼圆" panose="02010509060101010101" charset="-122"/>
                <a:cs typeface="Consolas" panose="020B0609020204030204" charset="0"/>
                <a:sym typeface="+mn-ea"/>
              </a:rPr>
              <a:t>4.E=127+</a:t>
            </a:r>
            <a:r>
              <a:rPr lang="zh-CN" altLang="en-US" sz="1800">
                <a:latin typeface="Consolas" panose="020B0609020204030204" charset="0"/>
                <a:ea typeface="幼圆" panose="02010509060101010101" charset="-122"/>
                <a:cs typeface="Consolas" panose="020B0609020204030204" charset="0"/>
                <a:sym typeface="+mn-ea"/>
              </a:rPr>
              <a:t>小数点位移量（往小了移为</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，大了为</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latin typeface="Consolas" panose="020B0609020204030204" charset="0"/>
              <a:ea typeface="幼圆" panose="02010509060101010101" charset="-122"/>
              <a:cs typeface="Consolas" panose="020B0609020204030204" charset="0"/>
              <a:sym typeface="+mn-ea"/>
            </a:endParaRPr>
          </a:p>
          <a:p>
            <a:pPr lvl="1"/>
            <a:r>
              <a:rPr lang="en-US" altLang="zh-CN" sz="1800">
                <a:latin typeface="Consolas" panose="020B0609020204030204" charset="0"/>
                <a:ea typeface="幼圆" panose="02010509060101010101" charset="-122"/>
                <a:cs typeface="Consolas" panose="020B0609020204030204" charset="0"/>
                <a:sym typeface="+mn-ea"/>
              </a:rPr>
              <a:t>5</a:t>
            </a:r>
            <a:r>
              <a:rPr lang="en-AU" altLang="en-US"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把得数转为二进制，不够</a:t>
            </a:r>
            <a:r>
              <a:rPr lang="en-US" altLang="zh-CN" sz="1800">
                <a:latin typeface="Consolas" panose="020B0609020204030204" charset="0"/>
                <a:ea typeface="幼圆" panose="02010509060101010101" charset="-122"/>
                <a:cs typeface="Consolas" panose="020B0609020204030204" charset="0"/>
                <a:sym typeface="+mn-ea"/>
              </a:rPr>
              <a:t>8</a:t>
            </a:r>
            <a:r>
              <a:rPr lang="zh-CN" altLang="en-US" sz="1800">
                <a:latin typeface="Consolas" panose="020B0609020204030204" charset="0"/>
                <a:ea typeface="幼圆" panose="02010509060101010101" charset="-122"/>
                <a:cs typeface="Consolas" panose="020B0609020204030204" charset="0"/>
                <a:sym typeface="+mn-ea"/>
              </a:rPr>
              <a:t>位，左边添</a:t>
            </a:r>
            <a:r>
              <a:rPr lang="en-US" altLang="zh-CN" sz="1800">
                <a:latin typeface="Consolas" panose="020B0609020204030204" charset="0"/>
                <a:ea typeface="幼圆" panose="02010509060101010101" charset="-122"/>
                <a:cs typeface="Consolas" panose="020B0609020204030204" charset="0"/>
                <a:sym typeface="+mn-ea"/>
              </a:rPr>
              <a:t>0</a:t>
            </a:r>
            <a:endParaRPr lang="en-US" altLang="zh-CN" sz="1800">
              <a:latin typeface="Consolas" panose="020B0609020204030204" charset="0"/>
              <a:ea typeface="幼圆" panose="02010509060101010101" charset="-122"/>
              <a:cs typeface="Consolas" panose="020B0609020204030204" charset="0"/>
              <a:sym typeface="+mn-ea"/>
            </a:endParaRPr>
          </a:p>
          <a:p>
            <a:pPr marL="685800" lvl="1" indent="-228600">
              <a:buFont typeface="Arial" panose="020B0604020202020204" pitchFamily="34" charset="0"/>
              <a:buChar char="●"/>
            </a:pP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6.M</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：将规范化后的数，去</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1.</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，右边添</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0</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补够</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23</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位</a:t>
            </a:r>
            <a:endPar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457200" lvl="1" indent="0">
              <a:buNone/>
            </a:pPr>
            <a:endParaRPr lang="zh-CN" altLang="en-US" sz="1800">
              <a:latin typeface="Consolas" panose="020B0609020204030204" charset="0"/>
              <a:ea typeface="幼圆" panose="02010509060101010101" charset="-122"/>
              <a:cs typeface="Consolas" panose="020B0609020204030204" charset="0"/>
              <a:sym typeface="+mn-ea"/>
            </a:endParaRPr>
          </a:p>
          <a:p>
            <a:pPr lvl="1"/>
            <a:endParaRPr lang="zh-CN" altLang="en-US" sz="1800">
              <a:latin typeface="Consolas" panose="020B0609020204030204" charset="0"/>
              <a:ea typeface="幼圆" panose="02010509060101010101" charset="-122"/>
              <a:cs typeface="Consolas" panose="020B0609020204030204" charset="0"/>
            </a:endParaRPr>
          </a:p>
        </p:txBody>
      </p:sp>
    </p:spTree>
    <p:custDataLst>
      <p:tags r:id="rId5"/>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7870" y="196285"/>
            <a:ext cx="10969200" cy="705600"/>
          </a:xfrm>
        </p:spPr>
        <p:txBody>
          <a:bodyPr/>
          <a:p>
            <a:r>
              <a:rPr lang="zh-CN" altLang="en-US">
                <a:sym typeface="+mn-ea"/>
              </a:rPr>
              <a:t>十进制数和余</a:t>
            </a:r>
            <a:r>
              <a:rPr lang="en-US" altLang="zh-CN">
                <a:sym typeface="+mn-ea"/>
              </a:rPr>
              <a:t>127</a:t>
            </a:r>
            <a:r>
              <a:rPr lang="zh-CN" altLang="en-US">
                <a:sym typeface="+mn-ea"/>
              </a:rPr>
              <a:t>码的相互转换：还原</a:t>
            </a:r>
            <a:endParaRPr lang="zh-CN" altLang="en-US">
              <a:sym typeface="+mn-ea"/>
            </a:endParaRPr>
          </a:p>
        </p:txBody>
      </p:sp>
      <p:sp>
        <p:nvSpPr>
          <p:cNvPr id="3" name="内容占位符 2"/>
          <p:cNvSpPr/>
          <p:nvPr>
            <p:ph idx="1"/>
          </p:nvPr>
        </p:nvSpPr>
        <p:spPr>
          <a:xfrm>
            <a:off x="177870" y="953190"/>
            <a:ext cx="10969200" cy="4759200"/>
          </a:xfrm>
        </p:spPr>
        <p:txBody>
          <a:bodyPr/>
          <a:p>
            <a:r>
              <a:rPr lang="en-US" altLang="zh-CN"/>
              <a:t>1.</a:t>
            </a:r>
            <a:r>
              <a:rPr lang="zh-CN" altLang="en-US"/>
              <a:t>分出</a:t>
            </a:r>
            <a:r>
              <a:rPr lang="en-US" altLang="zh-CN"/>
              <a:t>S 1</a:t>
            </a:r>
            <a:r>
              <a:rPr lang="zh-CN" altLang="en-US"/>
              <a:t>位，</a:t>
            </a:r>
            <a:r>
              <a:rPr lang="en-US" altLang="zh-CN"/>
              <a:t>E 8</a:t>
            </a:r>
            <a:r>
              <a:rPr lang="zh-CN" altLang="en-US"/>
              <a:t>位，</a:t>
            </a:r>
            <a:r>
              <a:rPr lang="en-US" altLang="zh-CN"/>
              <a:t>M 23</a:t>
            </a:r>
            <a:r>
              <a:rPr lang="zh-CN" altLang="en-US"/>
              <a:t>位</a:t>
            </a:r>
            <a:endParaRPr lang="zh-CN" altLang="en-US"/>
          </a:p>
          <a:p>
            <a:r>
              <a:rPr lang="en-US" altLang="zh-CN"/>
              <a:t>2.S=0</a:t>
            </a:r>
            <a:r>
              <a:rPr lang="zh-CN" altLang="en-US"/>
              <a:t>为</a:t>
            </a:r>
            <a:r>
              <a:rPr lang="en-US" altLang="zh-CN"/>
              <a:t>+</a:t>
            </a:r>
            <a:r>
              <a:rPr lang="zh-CN" altLang="en-US"/>
              <a:t>，</a:t>
            </a:r>
            <a:r>
              <a:rPr lang="en-US" altLang="zh-CN"/>
              <a:t>S=1</a:t>
            </a:r>
            <a:r>
              <a:rPr lang="zh-CN" altLang="en-US"/>
              <a:t>为</a:t>
            </a:r>
            <a:r>
              <a:rPr lang="en-US" altLang="zh-CN"/>
              <a:t>-</a:t>
            </a:r>
            <a:endParaRPr lang="en-US" altLang="zh-CN"/>
          </a:p>
          <a:p>
            <a:r>
              <a:rPr lang="en-US" altLang="zh-CN"/>
              <a:t>3.E</a:t>
            </a:r>
            <a:r>
              <a:rPr lang="zh-CN" altLang="en-US"/>
              <a:t>转为十进制后，</a:t>
            </a:r>
            <a:r>
              <a:rPr lang="en-US" altLang="zh-CN"/>
              <a:t>-127</a:t>
            </a:r>
            <a:r>
              <a:rPr lang="zh-CN" altLang="en-US"/>
              <a:t>，得出一个正数（右移）</a:t>
            </a:r>
            <a:r>
              <a:rPr lang="en-US" altLang="zh-CN"/>
              <a:t>/</a:t>
            </a:r>
            <a:r>
              <a:rPr lang="zh-CN" altLang="en-US"/>
              <a:t>负数（左移）</a:t>
            </a:r>
            <a:endParaRPr lang="zh-CN" altLang="en-US"/>
          </a:p>
          <a:p>
            <a:r>
              <a:rPr lang="en-US" altLang="zh-CN"/>
              <a:t>4.M</a:t>
            </a:r>
            <a:r>
              <a:rPr lang="zh-CN" altLang="en-US"/>
              <a:t>去规范化：不动，在最左边添</a:t>
            </a:r>
            <a:r>
              <a:rPr lang="en-US" altLang="zh-CN"/>
              <a:t>1.</a:t>
            </a:r>
            <a:endParaRPr lang="zh-CN" altLang="en-US"/>
          </a:p>
          <a:p>
            <a:r>
              <a:rPr lang="en-US" altLang="zh-CN"/>
              <a:t>5.</a:t>
            </a:r>
            <a:r>
              <a:rPr lang="zh-CN" altLang="en-US"/>
              <a:t>根据</a:t>
            </a:r>
            <a:r>
              <a:rPr lang="en-US" altLang="zh-CN"/>
              <a:t>E</a:t>
            </a:r>
            <a:r>
              <a:rPr lang="zh-CN" altLang="en-US"/>
              <a:t>右移（往大了移）</a:t>
            </a:r>
            <a:r>
              <a:rPr lang="en-US" altLang="zh-CN"/>
              <a:t>/</a:t>
            </a:r>
            <a:r>
              <a:rPr lang="zh-CN" altLang="en-US"/>
              <a:t>左移（往小了移），得出一个二进制数</a:t>
            </a:r>
            <a:endParaRPr lang="zh-CN" altLang="en-US"/>
          </a:p>
          <a:p>
            <a:r>
              <a:rPr lang="en-US" altLang="zh-CN"/>
              <a:t>6.</a:t>
            </a:r>
            <a:r>
              <a:rPr lang="zh-CN" altLang="en-US"/>
              <a:t>将二进制数转换为十进制</a:t>
            </a:r>
            <a:endParaRPr lang="en-US" altLang="zh-CN"/>
          </a:p>
          <a:p>
            <a:endParaRPr lang="en-US" altLang="zh-CN"/>
          </a:p>
        </p:txBody>
      </p:sp>
      <p:pic>
        <p:nvPicPr>
          <p:cNvPr id="4" name="图片 3"/>
          <p:cNvPicPr>
            <a:picLocks noChangeAspect="1"/>
          </p:cNvPicPr>
          <p:nvPr>
            <p:custDataLst>
              <p:tags r:id="rId1"/>
            </p:custDataLst>
          </p:nvPr>
        </p:nvPicPr>
        <p:blipFill>
          <a:blip r:embed="rId2"/>
          <a:stretch>
            <a:fillRect/>
          </a:stretch>
        </p:blipFill>
        <p:spPr>
          <a:xfrm>
            <a:off x="3766820" y="3429000"/>
            <a:ext cx="5913755" cy="3144520"/>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两种数字系统</a:t>
            </a:r>
            <a:endParaRPr lang="zh-CN" altLang="en-US"/>
          </a:p>
        </p:txBody>
      </p:sp>
      <p:sp>
        <p:nvSpPr>
          <p:cNvPr id="3" name="内容占位符 2"/>
          <p:cNvSpPr/>
          <p:nvPr>
            <p:ph idx="1"/>
          </p:nvPr>
        </p:nvSpPr>
        <p:spPr/>
        <p:txBody>
          <a:bodyPr/>
          <a:p>
            <a:r>
              <a:rPr lang="zh-CN" altLang="en-US" u="none">
                <a:solidFill>
                  <a:srgbClr val="595959"/>
                </a:solidFill>
              </a:rPr>
              <a:t>位置化</a:t>
            </a:r>
            <a:r>
              <a:rPr lang="en-US" altLang="zh-CN" u="none">
                <a:solidFill>
                  <a:srgbClr val="595959"/>
                </a:solidFill>
              </a:rPr>
              <a:t> </a:t>
            </a:r>
            <a:r>
              <a:rPr lang="en-US" altLang="zh-CN">
                <a:sym typeface="+mn-ea"/>
              </a:rPr>
              <a:t>positional number systems</a:t>
            </a:r>
            <a:endParaRPr lang="zh-CN" altLang="en-US" u="none">
              <a:solidFill>
                <a:srgbClr val="595959"/>
              </a:solidFill>
            </a:endParaRPr>
          </a:p>
          <a:p>
            <a:r>
              <a:rPr lang="zh-CN" altLang="en-US" u="none">
                <a:solidFill>
                  <a:srgbClr val="595959"/>
                </a:solidFill>
              </a:rPr>
              <a:t>非位置化</a:t>
            </a:r>
            <a:r>
              <a:rPr lang="en-US" altLang="zh-CN" u="none">
                <a:solidFill>
                  <a:srgbClr val="595959"/>
                </a:solidFill>
              </a:rPr>
              <a:t>  nonpositional number systems</a:t>
            </a:r>
            <a:endParaRPr lang="en-US" altLang="zh-CN" u="none">
              <a:solidFill>
                <a:srgbClr val="595959"/>
              </a:solidFill>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3 </a:t>
            </a:r>
            <a:r>
              <a:rPr lang="zh-CN" altLang="en-US"/>
              <a:t>数据运算</a:t>
            </a:r>
            <a:endParaRPr lang="zh-CN" altLang="en-US"/>
          </a:p>
        </p:txBody>
      </p:sp>
      <p:sp>
        <p:nvSpPr>
          <p:cNvPr id="3" name="副标题 2"/>
          <p:cNvSpPr/>
          <p:nvPr>
            <p:ph type="subTitle" idx="1"/>
          </p:nvPr>
        </p:nvSpPr>
        <p:spPr/>
        <p:txBody>
          <a:bodyPr/>
          <a:p>
            <a:r>
              <a:rPr lang="zh-CN" altLang="en-US" sz="1800"/>
              <a:t>Operations on Data</a:t>
            </a:r>
            <a:endParaRPr lang="zh-CN" altLang="en-US" sz="180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逻辑运算</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37560" y="237560"/>
            <a:ext cx="10969200" cy="705600"/>
          </a:xfrm>
        </p:spPr>
        <p:txBody>
          <a:bodyPr>
            <a:normAutofit/>
          </a:bodyPr>
          <a:p>
            <a:r>
              <a:rPr lang="en-US" altLang="zh-CN"/>
              <a:t>4</a:t>
            </a:r>
            <a:r>
              <a:rPr lang="zh-CN" altLang="en-US"/>
              <a:t>种基本</a:t>
            </a:r>
            <a:r>
              <a:rPr lang="en-US" altLang="zh-CN"/>
              <a:t> </a:t>
            </a:r>
            <a:r>
              <a:rPr lang="zh-CN" altLang="en-US"/>
              <a:t>位层次上的逻辑运算</a:t>
            </a:r>
            <a:r>
              <a:rPr lang="en-US" altLang="zh-CN"/>
              <a:t> </a:t>
            </a:r>
            <a:r>
              <a:rPr lang="zh-CN" altLang="en-US"/>
              <a:t>Logic operations at bit level</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49580" y="1313815"/>
            <a:ext cx="7706995" cy="4699635"/>
          </a:xfrm>
          <a:prstGeom prst="rect">
            <a:avLst/>
          </a:prstGeom>
        </p:spPr>
      </p:pic>
      <p:sp>
        <p:nvSpPr>
          <p:cNvPr id="5" name="文本框 4"/>
          <p:cNvSpPr txBox="1"/>
          <p:nvPr/>
        </p:nvSpPr>
        <p:spPr>
          <a:xfrm>
            <a:off x="8106410" y="1313815"/>
            <a:ext cx="3952240" cy="3657600"/>
          </a:xfrm>
          <a:prstGeom prst="rect">
            <a:avLst/>
          </a:prstGeom>
          <a:noFill/>
        </p:spPr>
        <p:txBody>
          <a:bodyPr wrap="square" rtlCol="0">
            <a:spAutoFit/>
          </a:bodyPr>
          <a:p>
            <a:pPr indent="0">
              <a:lnSpc>
                <a:spcPct val="150000"/>
              </a:lnSpc>
              <a:buFont typeface="Arial" panose="020B0604020202020204" pitchFamily="34" charset="0"/>
              <a:buNone/>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特性</a:t>
            </a:r>
            <a:endPar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not:</a:t>
            </a:r>
            <a:r>
              <a:rPr lang="zh-CN" altLang="en-US">
                <a:latin typeface="Consolas" panose="020B0609020204030204" charset="0"/>
                <a:ea typeface="幼圆" panose="02010509060101010101" charset="-122"/>
                <a:cs typeface="Consolas" panose="020B0609020204030204" charset="0"/>
              </a:rPr>
              <a:t>反转输入</a:t>
            </a:r>
            <a:endParaRPr lang="zh-CN" altLang="en-US">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AND</a:t>
            </a:r>
            <a:r>
              <a:rPr lang="zh-CN" altLang="en-US">
                <a:latin typeface="Consolas" panose="020B0609020204030204" charset="0"/>
                <a:ea typeface="幼圆" panose="02010509060101010101" charset="-122"/>
                <a:cs typeface="Consolas" panose="020B0609020204030204" charset="0"/>
              </a:rPr>
              <a:t>：</a:t>
            </a:r>
            <a:r>
              <a:rPr lang="zh-CN" altLang="en-US">
                <a:solidFill>
                  <a:srgbClr val="FF0000"/>
                </a:solidFill>
                <a:latin typeface="Consolas" panose="020B0609020204030204" charset="0"/>
                <a:ea typeface="幼圆" panose="02010509060101010101" charset="-122"/>
                <a:cs typeface="Consolas" panose="020B0609020204030204" charset="0"/>
              </a:rPr>
              <a:t>输入中有一位是</a:t>
            </a:r>
            <a:r>
              <a:rPr lang="en-US" altLang="zh-CN">
                <a:solidFill>
                  <a:srgbClr val="FF0000"/>
                </a:solidFill>
                <a:latin typeface="Consolas" panose="020B0609020204030204" charset="0"/>
                <a:ea typeface="幼圆" panose="02010509060101010101" charset="-122"/>
                <a:cs typeface="Consolas" panose="020B0609020204030204" charset="0"/>
              </a:rPr>
              <a:t>0</a:t>
            </a:r>
            <a:r>
              <a:rPr lang="zh-CN" altLang="en-US">
                <a:solidFill>
                  <a:srgbClr val="FF0000"/>
                </a:solidFill>
                <a:latin typeface="Consolas" panose="020B0609020204030204" charset="0"/>
                <a:ea typeface="幼圆" panose="02010509060101010101" charset="-122"/>
                <a:cs typeface="Consolas" panose="020B0609020204030204" charset="0"/>
              </a:rPr>
              <a:t>，则输出</a:t>
            </a:r>
            <a:r>
              <a:rPr lang="en-US" altLang="zh-CN">
                <a:solidFill>
                  <a:srgbClr val="FF0000"/>
                </a:solidFill>
                <a:latin typeface="Consolas" panose="020B0609020204030204" charset="0"/>
                <a:ea typeface="幼圆" panose="02010509060101010101" charset="-122"/>
                <a:cs typeface="Consolas" panose="020B0609020204030204" charset="0"/>
              </a:rPr>
              <a:t>0</a:t>
            </a:r>
            <a:endParaRPr lang="en-US" altLang="zh-CN">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OR</a:t>
            </a:r>
            <a:r>
              <a:rPr lang="zh-CN" altLang="en-US">
                <a:latin typeface="Consolas" panose="020B0609020204030204" charset="0"/>
                <a:ea typeface="幼圆" panose="02010509060101010101" charset="-122"/>
                <a:cs typeface="Consolas" panose="020B0609020204030204" charset="0"/>
              </a:rPr>
              <a:t>：</a:t>
            </a:r>
            <a:r>
              <a:rPr lang="zh-CN" altLang="en-US">
                <a:solidFill>
                  <a:srgbClr val="FF0000"/>
                </a:solidFill>
                <a:latin typeface="Consolas" panose="020B0609020204030204" charset="0"/>
                <a:ea typeface="幼圆" panose="02010509060101010101" charset="-122"/>
                <a:cs typeface="Consolas" panose="020B0609020204030204" charset="0"/>
              </a:rPr>
              <a:t>输入中有一位是</a:t>
            </a:r>
            <a:r>
              <a:rPr lang="en-US" altLang="zh-CN">
                <a:solidFill>
                  <a:srgbClr val="FF0000"/>
                </a:solidFill>
                <a:latin typeface="Consolas" panose="020B0609020204030204" charset="0"/>
                <a:ea typeface="幼圆" panose="02010509060101010101" charset="-122"/>
                <a:cs typeface="Consolas" panose="020B0609020204030204" charset="0"/>
              </a:rPr>
              <a:t>1</a:t>
            </a:r>
            <a:r>
              <a:rPr lang="zh-CN" altLang="en-US">
                <a:solidFill>
                  <a:srgbClr val="FF0000"/>
                </a:solidFill>
                <a:latin typeface="Consolas" panose="020B0609020204030204" charset="0"/>
                <a:ea typeface="幼圆" panose="02010509060101010101" charset="-122"/>
                <a:cs typeface="Consolas" panose="020B0609020204030204" charset="0"/>
              </a:rPr>
              <a:t>，则输出</a:t>
            </a:r>
            <a:r>
              <a:rPr lang="en-US" altLang="zh-CN">
                <a:solidFill>
                  <a:srgbClr val="FF0000"/>
                </a:solidFill>
                <a:latin typeface="Consolas" panose="020B0609020204030204" charset="0"/>
                <a:ea typeface="幼圆" panose="02010509060101010101" charset="-122"/>
                <a:cs typeface="Consolas" panose="020B0609020204030204" charset="0"/>
              </a:rPr>
              <a:t>1</a:t>
            </a:r>
            <a:endParaRPr lang="en-US" altLang="zh-CN">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XOR</a:t>
            </a:r>
            <a:r>
              <a:rPr lang="zh-CN" altLang="en-US">
                <a:latin typeface="Consolas" panose="020B0609020204030204" charset="0"/>
                <a:ea typeface="幼圆" panose="02010509060101010101" charset="-122"/>
                <a:cs typeface="Consolas" panose="020B0609020204030204" charset="0"/>
              </a:rPr>
              <a:t>：异或（</a:t>
            </a:r>
            <a:r>
              <a:rPr lang="en-US" altLang="zh-CN">
                <a:latin typeface="Consolas" panose="020B0609020204030204" charset="0"/>
                <a:ea typeface="幼圆" panose="02010509060101010101" charset="-122"/>
                <a:cs typeface="Consolas" panose="020B0609020204030204" charset="0"/>
              </a:rPr>
              <a:t>exclusive-or</a:t>
            </a:r>
            <a:r>
              <a:rPr lang="zh-CN" altLang="en-US">
                <a:latin typeface="Consolas" panose="020B0609020204030204" charset="0"/>
                <a:ea typeface="幼圆" panose="02010509060101010101" charset="-122"/>
                <a:cs typeface="Consolas" panose="020B0609020204030204" charset="0"/>
              </a:rPr>
              <a:t>）</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buFont typeface="Arial" panose="020B0604020202020204" pitchFamily="34" charset="0"/>
              <a:buNone/>
            </a:pPr>
            <a:r>
              <a:rPr lang="zh-CN" altLang="en-US">
                <a:solidFill>
                  <a:srgbClr val="FF0000"/>
                </a:solidFill>
                <a:latin typeface="Consolas" panose="020B0609020204030204" charset="0"/>
                <a:ea typeface="幼圆" panose="02010509060101010101" charset="-122"/>
                <a:cs typeface="Consolas" panose="020B0609020204030204" charset="0"/>
              </a:rPr>
              <a:t>输入相同时为</a:t>
            </a:r>
            <a:r>
              <a:rPr lang="en-US" altLang="zh-CN">
                <a:solidFill>
                  <a:srgbClr val="FF0000"/>
                </a:solidFill>
                <a:latin typeface="Consolas" panose="020B0609020204030204" charset="0"/>
                <a:ea typeface="幼圆" panose="02010509060101010101" charset="-122"/>
                <a:cs typeface="Consolas" panose="020B0609020204030204" charset="0"/>
              </a:rPr>
              <a:t>0</a:t>
            </a:r>
            <a:r>
              <a:rPr lang="zh-CN" altLang="en-US">
                <a:solidFill>
                  <a:srgbClr val="FF0000"/>
                </a:solidFill>
                <a:latin typeface="Consolas" panose="020B0609020204030204" charset="0"/>
                <a:ea typeface="幼圆" panose="02010509060101010101" charset="-122"/>
                <a:cs typeface="Consolas" panose="020B0609020204030204" charset="0"/>
              </a:rPr>
              <a:t>，相反时为</a:t>
            </a:r>
            <a:r>
              <a:rPr lang="en-US" altLang="zh-CN">
                <a:solidFill>
                  <a:srgbClr val="FF0000"/>
                </a:solidFill>
                <a:latin typeface="Consolas" panose="020B0609020204030204" charset="0"/>
                <a:ea typeface="幼圆" panose="02010509060101010101" charset="-122"/>
                <a:cs typeface="Consolas" panose="020B0609020204030204" charset="0"/>
              </a:rPr>
              <a:t>1</a:t>
            </a:r>
            <a:endParaRPr lang="en-US" altLang="zh-CN">
              <a:solidFill>
                <a:srgbClr val="FF0000"/>
              </a:solidFill>
              <a:latin typeface="Consolas" panose="020B0609020204030204" charset="0"/>
              <a:ea typeface="幼圆" panose="02010509060101010101" charset="-122"/>
              <a:cs typeface="Consolas" panose="020B0609020204030204" charset="0"/>
            </a:endParaRPr>
          </a:p>
          <a:p>
            <a:pPr indent="457200">
              <a:lnSpc>
                <a:spcPct val="150000"/>
              </a:lnSpc>
              <a:buFont typeface="Arial" panose="020B0604020202020204" pitchFamily="34" charset="0"/>
              <a:buNone/>
            </a:pPr>
            <a:r>
              <a:rPr lang="zh-CN" altLang="en-US">
                <a:solidFill>
                  <a:srgbClr val="FF0000"/>
                </a:solidFill>
                <a:latin typeface="Consolas" panose="020B0609020204030204" charset="0"/>
                <a:ea typeface="幼圆" panose="02010509060101010101" charset="-122"/>
                <a:cs typeface="Consolas" panose="020B0609020204030204" charset="0"/>
              </a:rPr>
              <a:t>输入</a:t>
            </a:r>
            <a:r>
              <a:rPr lang="en-US" altLang="zh-CN">
                <a:solidFill>
                  <a:srgbClr val="FF0000"/>
                </a:solidFill>
                <a:latin typeface="Consolas" panose="020B0609020204030204" charset="0"/>
                <a:ea typeface="幼圆" panose="02010509060101010101" charset="-122"/>
                <a:cs typeface="Consolas" panose="020B0609020204030204" charset="0"/>
              </a:rPr>
              <a:t>1</a:t>
            </a:r>
            <a:r>
              <a:rPr lang="zh-CN" altLang="en-US">
                <a:solidFill>
                  <a:srgbClr val="FF0000"/>
                </a:solidFill>
                <a:latin typeface="Consolas" panose="020B0609020204030204" charset="0"/>
                <a:ea typeface="幼圆" panose="02010509060101010101" charset="-122"/>
                <a:cs typeface="Consolas" panose="020B0609020204030204" charset="0"/>
              </a:rPr>
              <a:t>中有一位是</a:t>
            </a:r>
            <a:r>
              <a:rPr lang="en-US" altLang="zh-CN">
                <a:solidFill>
                  <a:srgbClr val="FF0000"/>
                </a:solidFill>
                <a:latin typeface="Consolas" panose="020B0609020204030204" charset="0"/>
                <a:ea typeface="幼圆" panose="02010509060101010101" charset="-122"/>
                <a:cs typeface="Consolas" panose="020B0609020204030204" charset="0"/>
              </a:rPr>
              <a:t>1</a:t>
            </a:r>
            <a:r>
              <a:rPr lang="zh-CN" altLang="en-US">
                <a:solidFill>
                  <a:srgbClr val="FF0000"/>
                </a:solidFill>
                <a:latin typeface="Consolas" panose="020B0609020204030204" charset="0"/>
                <a:ea typeface="幼圆" panose="02010509060101010101" charset="-122"/>
                <a:cs typeface="Consolas" panose="020B0609020204030204" charset="0"/>
              </a:rPr>
              <a:t>，则输入中</a:t>
            </a:r>
            <a:r>
              <a:rPr lang="en-US" altLang="zh-CN">
                <a:solidFill>
                  <a:srgbClr val="FF0000"/>
                </a:solidFill>
                <a:latin typeface="Consolas" panose="020B0609020204030204" charset="0"/>
                <a:ea typeface="幼圆" panose="02010509060101010101" charset="-122"/>
                <a:cs typeface="Consolas" panose="020B0609020204030204" charset="0"/>
              </a:rPr>
              <a:t>	</a:t>
            </a:r>
            <a:r>
              <a:rPr lang="zh-CN" altLang="en-US">
                <a:solidFill>
                  <a:srgbClr val="FF0000"/>
                </a:solidFill>
                <a:latin typeface="Consolas" panose="020B0609020204030204" charset="0"/>
                <a:ea typeface="幼圆" panose="02010509060101010101" charset="-122"/>
                <a:cs typeface="Consolas" panose="020B0609020204030204" charset="0"/>
              </a:rPr>
              <a:t>其相应位输出相反值</a:t>
            </a:r>
            <a:endParaRPr lang="zh-CN" altLang="en-US">
              <a:latin typeface="Consolas" panose="020B0609020204030204" charset="0"/>
              <a:ea typeface="幼圆" panose="02010509060101010101" charset="-122"/>
              <a:cs typeface="Consolas" panose="020B0609020204030204" charset="0"/>
            </a:endParaRPr>
          </a:p>
          <a:p>
            <a:endParaRPr lang="zh-CN" altLang="en-US">
              <a:latin typeface="Consolas" panose="020B0609020204030204" charset="0"/>
              <a:ea typeface="幼圆" panose="02010509060101010101" charset="-122"/>
              <a:cs typeface="Consolas" panose="020B0609020204030204" charset="0"/>
            </a:endParaRPr>
          </a:p>
        </p:txBody>
      </p:sp>
      <p:sp>
        <p:nvSpPr>
          <p:cNvPr id="6" name="文本框 5"/>
          <p:cNvSpPr txBox="1"/>
          <p:nvPr/>
        </p:nvSpPr>
        <p:spPr>
          <a:xfrm>
            <a:off x="125095" y="2350770"/>
            <a:ext cx="1554480" cy="922020"/>
          </a:xfrm>
          <a:prstGeom prst="rect">
            <a:avLst/>
          </a:prstGeom>
          <a:noFill/>
        </p:spPr>
        <p:txBody>
          <a:bodyPr wrap="square" rtlCol="0">
            <a:spAutoFit/>
          </a:bodyPr>
          <a:p>
            <a:r>
              <a:rPr lang="zh-CN" altLang="en-US">
                <a:latin typeface="Consolas" panose="020B0609020204030204" charset="0"/>
                <a:ea typeface="幼圆" panose="02010509060101010101" charset="-122"/>
              </a:rPr>
              <a:t>一元操作符</a:t>
            </a:r>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cs typeface="Consolas" panose="020B0609020204030204" charset="0"/>
              </a:rPr>
              <a:t>unary operator:</a:t>
            </a:r>
            <a:endParaRPr lang="zh-CN" altLang="en-US">
              <a:latin typeface="Consolas" panose="020B0609020204030204" charset="0"/>
              <a:ea typeface="幼圆" panose="02010509060101010101" charset="-122"/>
              <a:cs typeface="Consolas" panose="020B0609020204030204" charset="0"/>
            </a:endParaRPr>
          </a:p>
        </p:txBody>
      </p:sp>
      <p:sp>
        <p:nvSpPr>
          <p:cNvPr id="7" name="文本框 6"/>
          <p:cNvSpPr txBox="1"/>
          <p:nvPr/>
        </p:nvSpPr>
        <p:spPr>
          <a:xfrm>
            <a:off x="125095" y="3985895"/>
            <a:ext cx="1325245" cy="922020"/>
          </a:xfrm>
          <a:prstGeom prst="rect">
            <a:avLst/>
          </a:prstGeom>
          <a:noFill/>
        </p:spPr>
        <p:txBody>
          <a:bodyPr wrap="square" rtlCol="0">
            <a:spAutoFit/>
          </a:bodyPr>
          <a:p>
            <a:r>
              <a:rPr lang="zh-CN" altLang="en-US">
                <a:latin typeface="Consolas" panose="020B0609020204030204" charset="0"/>
                <a:ea typeface="幼圆" panose="02010509060101010101" charset="-122"/>
              </a:rPr>
              <a:t>二元操作符</a:t>
            </a:r>
            <a:endParaRPr lang="zh-CN" altLang="en-US">
              <a:latin typeface="Consolas" panose="020B0609020204030204" charset="0"/>
              <a:ea typeface="幼圆" panose="02010509060101010101" charset="-122"/>
            </a:endParaRPr>
          </a:p>
          <a:p>
            <a:r>
              <a:rPr lang="en-US" altLang="zh-CN">
                <a:latin typeface="Consolas" panose="020B0609020204030204" charset="0"/>
                <a:ea typeface="幼圆" panose="02010509060101010101" charset="-122"/>
                <a:cs typeface="Consolas" panose="020B0609020204030204" charset="0"/>
              </a:rPr>
              <a:t>binary</a:t>
            </a:r>
            <a:endParaRPr lang="en-US" altLang="zh-CN">
              <a:latin typeface="Consolas" panose="020B0609020204030204" charset="0"/>
              <a:ea typeface="幼圆" panose="02010509060101010101" charset="-122"/>
              <a:cs typeface="Consolas" panose="020B0609020204030204" charset="0"/>
            </a:endParaRPr>
          </a:p>
        </p:txBody>
      </p:sp>
      <p:sp>
        <p:nvSpPr>
          <p:cNvPr id="8" name="文本框 7"/>
          <p:cNvSpPr txBox="1"/>
          <p:nvPr/>
        </p:nvSpPr>
        <p:spPr>
          <a:xfrm>
            <a:off x="4251325" y="1412875"/>
            <a:ext cx="2655570" cy="368300"/>
          </a:xfrm>
          <a:prstGeom prst="rect">
            <a:avLst/>
          </a:prstGeom>
          <a:noFill/>
        </p:spPr>
        <p:txBody>
          <a:bodyPr wrap="square" rtlCol="0">
            <a:spAutoFit/>
          </a:bodyPr>
          <a:p>
            <a:r>
              <a:rPr lang="zh-CN" altLang="en-US">
                <a:latin typeface="Consolas" panose="020B0609020204030204" charset="0"/>
                <a:ea typeface="幼圆" panose="02010509060101010101" charset="-122"/>
                <a:cs typeface="Consolas" panose="020B0609020204030204" charset="0"/>
              </a:rPr>
              <a:t>真值表</a:t>
            </a:r>
            <a:r>
              <a:rPr lang="en-US" altLang="zh-CN">
                <a:latin typeface="Consolas" panose="020B0609020204030204" charset="0"/>
                <a:ea typeface="幼圆" panose="02010509060101010101" charset="-122"/>
                <a:cs typeface="Consolas" panose="020B0609020204030204" charset="0"/>
              </a:rPr>
              <a:t> truth table</a:t>
            </a:r>
            <a:endParaRPr lang="zh-CN" altLang="en-US">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99720" y="434340"/>
            <a:ext cx="10968990" cy="1007745"/>
          </a:xfrm>
        </p:spPr>
        <p:txBody>
          <a:bodyPr>
            <a:normAutofit/>
          </a:bodyPr>
          <a:p>
            <a:r>
              <a:rPr lang="zh-CN" altLang="en-US"/>
              <a:t>位模式层次上的逻辑运算Logic operations at pattern level</a:t>
            </a:r>
            <a:br>
              <a:rPr lang="zh-CN" altLang="en-US"/>
            </a:br>
            <a:r>
              <a:rPr lang="en-US" altLang="zh-CN"/>
              <a:t>NOT</a:t>
            </a:r>
            <a:endParaRPr lang="en-US" altLang="zh-CN"/>
          </a:p>
        </p:txBody>
      </p:sp>
      <p:sp>
        <p:nvSpPr>
          <p:cNvPr id="3" name="内容占位符 2"/>
          <p:cNvSpPr/>
          <p:nvPr>
            <p:ph idx="1"/>
          </p:nvPr>
        </p:nvSpPr>
        <p:spPr>
          <a:xfrm>
            <a:off x="299720" y="1823720"/>
            <a:ext cx="10968990" cy="4537075"/>
          </a:xfrm>
        </p:spPr>
        <p:txBody>
          <a:bodyPr/>
          <a:p>
            <a:r>
              <a:rPr lang="zh-CN" altLang="en-US"/>
              <a:t>应用：求反Complementing</a:t>
            </a:r>
            <a:endParaRPr lang="zh-CN" altLang="en-US"/>
          </a:p>
          <a:p>
            <a:endParaRPr lang="zh-CN" altLang="en-US"/>
          </a:p>
        </p:txBody>
      </p:sp>
      <p:pic>
        <p:nvPicPr>
          <p:cNvPr id="5" name="图片 4"/>
          <p:cNvPicPr>
            <a:picLocks noChangeAspect="1"/>
          </p:cNvPicPr>
          <p:nvPr>
            <p:custDataLst>
              <p:tags r:id="rId1"/>
            </p:custDataLst>
          </p:nvPr>
        </p:nvPicPr>
        <p:blipFill>
          <a:blip r:embed="rId2"/>
          <a:srcRect t="3126"/>
          <a:stretch>
            <a:fillRect/>
          </a:stretch>
        </p:blipFill>
        <p:spPr>
          <a:xfrm>
            <a:off x="546100" y="2557145"/>
            <a:ext cx="9391650" cy="2221230"/>
          </a:xfrm>
          <a:prstGeom prst="rect">
            <a:avLst/>
          </a:prstGeom>
        </p:spPr>
      </p:pic>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AND</a:t>
            </a:r>
            <a:endParaRPr lang="en-US" altLang="zh-CN"/>
          </a:p>
        </p:txBody>
      </p:sp>
      <p:sp>
        <p:nvSpPr>
          <p:cNvPr id="3" name="内容占位符 2"/>
          <p:cNvSpPr/>
          <p:nvPr>
            <p:ph idx="1"/>
          </p:nvPr>
        </p:nvSpPr>
        <p:spPr/>
        <p:txBody>
          <a:bodyPr/>
          <a:p>
            <a:r>
              <a:rPr lang="en-US" altLang="zh-CN" sz="1800">
                <a:latin typeface="Consolas" panose="020B0609020204030204" charset="0"/>
                <a:ea typeface="幼圆" panose="02010509060101010101" charset="-122"/>
                <a:cs typeface="Consolas" panose="020B0609020204030204" charset="0"/>
                <a:sym typeface="+mn-ea"/>
              </a:rPr>
              <a:t>AND</a:t>
            </a:r>
            <a:r>
              <a:rPr lang="zh-CN" altLang="en-US" sz="1800">
                <a:latin typeface="Consolas" panose="020B0609020204030204" charset="0"/>
                <a:ea typeface="幼圆" panose="02010509060101010101" charset="-122"/>
                <a:cs typeface="Consolas" panose="020B0609020204030204" charset="0"/>
                <a:sym typeface="+mn-ea"/>
              </a:rPr>
              <a:t>特性：</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输入中有一位是</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0</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，则输出</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0</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应用：使指定位复位</a:t>
            </a:r>
            <a:r>
              <a:rPr lang="en-US" altLang="zh-CN" sz="1800">
                <a:latin typeface="Consolas" panose="020B0609020204030204" charset="0"/>
                <a:ea typeface="幼圆" panose="02010509060101010101" charset="-122"/>
              </a:rPr>
              <a:t> </a:t>
            </a:r>
            <a:r>
              <a:rPr lang="zh-CN" altLang="en-US" sz="1800">
                <a:latin typeface="Consolas" panose="020B0609020204030204" charset="0"/>
                <a:ea typeface="幼圆" panose="02010509060101010101" charset="-122"/>
              </a:rPr>
              <a:t>Unsetting specific bits（置零force to 0）</a:t>
            </a:r>
            <a:endParaRPr lang="zh-CN" altLang="en-US" sz="1800">
              <a:latin typeface="Consolas" panose="020B0609020204030204" charset="0"/>
              <a:ea typeface="幼圆" panose="02010509060101010101" charset="-122"/>
            </a:endParaRPr>
          </a:p>
          <a:p>
            <a:pPr marL="0" lvl="1"/>
            <a:r>
              <a:rPr lang="en-US" altLang="zh-CN" sz="1800">
                <a:latin typeface="Consolas" panose="020B0609020204030204" charset="0"/>
                <a:ea typeface="幼圆" panose="02010509060101010101" charset="-122"/>
                <a:cs typeface="Consolas" panose="020B0609020204030204" charset="0"/>
              </a:rPr>
              <a:t>AND</a:t>
            </a:r>
            <a:r>
              <a:rPr lang="zh-CN" altLang="en-US" sz="1800">
                <a:latin typeface="Consolas" panose="020B0609020204030204" charset="0"/>
                <a:ea typeface="幼圆" panose="02010509060101010101" charset="-122"/>
                <a:cs typeface="Consolas" panose="020B0609020204030204" charset="0"/>
              </a:rPr>
              <a:t>输入成为掩码（</a:t>
            </a:r>
            <a:r>
              <a:rPr lang="en-US" altLang="zh-CN" sz="1800">
                <a:latin typeface="Consolas" panose="020B0609020204030204" charset="0"/>
                <a:ea typeface="幼圆" panose="02010509060101010101" charset="-122"/>
                <a:cs typeface="Consolas" panose="020B0609020204030204" charset="0"/>
              </a:rPr>
              <a:t>mask</a:t>
            </a:r>
            <a:r>
              <a:rPr lang="zh-CN" altLang="en-US" sz="1800">
                <a:latin typeface="Consolas" panose="020B0609020204030204" charset="0"/>
                <a:ea typeface="幼圆" panose="02010509060101010101" charset="-122"/>
                <a:cs typeface="Consolas" panose="020B0609020204030204" charset="0"/>
              </a:rPr>
              <a:t>），</a:t>
            </a:r>
            <a:r>
              <a:rPr lang="zh-CN" altLang="en-US" sz="1800">
                <a:solidFill>
                  <a:srgbClr val="FF0000"/>
                </a:solidFill>
                <a:latin typeface="Consolas" panose="020B0609020204030204" charset="0"/>
                <a:ea typeface="幼圆" panose="02010509060101010101" charset="-122"/>
                <a:cs typeface="Consolas" panose="020B0609020204030204" charset="0"/>
              </a:rPr>
              <a:t>掩码中的</a:t>
            </a:r>
            <a:r>
              <a:rPr lang="en-US" altLang="zh-CN" sz="1800">
                <a:solidFill>
                  <a:srgbClr val="FF0000"/>
                </a:solidFill>
                <a:latin typeface="Consolas" panose="020B0609020204030204" charset="0"/>
                <a:ea typeface="幼圆" panose="02010509060101010101" charset="-122"/>
                <a:cs typeface="Consolas" panose="020B0609020204030204" charset="0"/>
              </a:rPr>
              <a:t>0</a:t>
            </a:r>
            <a:r>
              <a:rPr lang="zh-CN" altLang="en-US" sz="1800">
                <a:solidFill>
                  <a:srgbClr val="FF0000"/>
                </a:solidFill>
                <a:latin typeface="Consolas" panose="020B0609020204030204" charset="0"/>
                <a:ea typeface="幼圆" panose="02010509060101010101" charset="-122"/>
                <a:cs typeface="Consolas" panose="020B0609020204030204" charset="0"/>
              </a:rPr>
              <a:t>可以使第一个输入复位</a:t>
            </a:r>
            <a:r>
              <a:rPr lang="zh-CN" sz="1800">
                <a:solidFill>
                  <a:srgbClr val="FF0000"/>
                </a:solidFill>
                <a:latin typeface="Consolas" panose="020B0609020204030204" charset="0"/>
                <a:ea typeface="幼圆" panose="02010509060101010101" charset="-122"/>
                <a:cs typeface="Consolas" panose="020B0609020204030204" charset="0"/>
                <a:sym typeface="+mn-ea"/>
              </a:rPr>
              <a:t>，</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而</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可以使其保持不变</a:t>
            </a:r>
            <a:endParaRPr lang="zh-CN" altLang="en-US" sz="1800">
              <a:solidFill>
                <a:srgbClr val="FF0000"/>
              </a:solidFill>
              <a:latin typeface="Consolas" panose="020B0609020204030204" charset="0"/>
              <a:ea typeface="幼圆" panose="02010509060101010101" charset="-122"/>
              <a:cs typeface="Consolas" panose="020B0609020204030204" charset="0"/>
            </a:endParaRPr>
          </a:p>
          <a:p>
            <a:pPr lvl="1"/>
            <a:endParaRPr lang="zh-CN" altLang="en-US" sz="1800">
              <a:solidFill>
                <a:srgbClr val="FF0000"/>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rcRect t="2990"/>
          <a:stretch>
            <a:fillRect/>
          </a:stretch>
        </p:blipFill>
        <p:spPr>
          <a:xfrm>
            <a:off x="907415" y="3310890"/>
            <a:ext cx="7414260" cy="2232025"/>
          </a:xfrm>
          <a:prstGeom prst="rect">
            <a:avLst/>
          </a:prstGeom>
        </p:spPr>
      </p:pic>
    </p:spTree>
    <p:custDataLst>
      <p:tags r:id="rId3"/>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OR</a:t>
            </a:r>
            <a:endParaRPr lang="en-US" altLang="zh-CN"/>
          </a:p>
        </p:txBody>
      </p:sp>
      <p:sp>
        <p:nvSpPr>
          <p:cNvPr id="3" name="内容占位符 2"/>
          <p:cNvSpPr/>
          <p:nvPr>
            <p:ph idx="1"/>
          </p:nvPr>
        </p:nvSpPr>
        <p:spPr/>
        <p:txBody>
          <a:bodyPr/>
          <a:p>
            <a:r>
              <a:rPr lang="en-US" altLang="zh-CN" sz="1800">
                <a:latin typeface="Consolas" panose="020B0609020204030204" charset="0"/>
                <a:ea typeface="幼圆" panose="02010509060101010101" charset="-122"/>
                <a:cs typeface="Consolas" panose="020B0609020204030204" charset="0"/>
                <a:sym typeface="+mn-ea"/>
              </a:rPr>
              <a:t>OR</a:t>
            </a:r>
            <a:r>
              <a:rPr lang="zh-CN" altLang="en-US" sz="1800">
                <a:latin typeface="Consolas" panose="020B0609020204030204" charset="0"/>
                <a:ea typeface="幼圆" panose="02010509060101010101" charset="-122"/>
                <a:cs typeface="Consolas" panose="020B0609020204030204" charset="0"/>
                <a:sym typeface="+mn-ea"/>
              </a:rPr>
              <a:t>：</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输入中有一位是</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，则输出</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endParaRPr lang="en-US" altLang="zh-CN" sz="1800">
              <a:solidFill>
                <a:srgbClr val="FF0000"/>
              </a:solidFill>
              <a:latin typeface="Consolas" panose="020B0609020204030204" charset="0"/>
              <a:ea typeface="幼圆" panose="02010509060101010101" charset="-122"/>
              <a:cs typeface="Consolas" panose="020B0609020204030204" charset="0"/>
              <a:sym typeface="+mn-ea"/>
            </a:endParaRPr>
          </a:p>
          <a:p>
            <a:r>
              <a:rPr lang="zh-CN" altLang="en-US" sz="1800">
                <a:latin typeface="Consolas" panose="020B0609020204030204" charset="0"/>
                <a:ea typeface="幼圆" panose="02010509060101010101" charset="-122"/>
              </a:rPr>
              <a:t>应用：置位Setting specific bits</a:t>
            </a:r>
            <a:endParaRPr lang="zh-CN" altLang="en-US" sz="1800">
              <a:latin typeface="Consolas" panose="020B0609020204030204" charset="0"/>
              <a:ea typeface="幼圆" panose="02010509060101010101" charset="-122"/>
            </a:endParaRPr>
          </a:p>
          <a:p>
            <a:pPr lvl="1"/>
            <a:r>
              <a:rPr lang="en-US" altLang="zh-CN" sz="1800">
                <a:solidFill>
                  <a:srgbClr val="FF0000"/>
                </a:solidFill>
                <a:latin typeface="Consolas" panose="020B0609020204030204" charset="0"/>
                <a:ea typeface="幼圆" panose="02010509060101010101" charset="-122"/>
                <a:cs typeface="Consolas" panose="020B0609020204030204" charset="0"/>
              </a:rPr>
              <a:t>or</a:t>
            </a:r>
            <a:r>
              <a:rPr lang="zh-CN" altLang="en-US" sz="1800">
                <a:solidFill>
                  <a:srgbClr val="FF0000"/>
                </a:solidFill>
                <a:latin typeface="Consolas" panose="020B0609020204030204" charset="0"/>
                <a:ea typeface="幼圆" panose="02010509060101010101" charset="-122"/>
                <a:cs typeface="Consolas" panose="020B0609020204030204" charset="0"/>
              </a:rPr>
              <a:t>掩码中的</a:t>
            </a:r>
            <a:r>
              <a:rPr lang="en-US" altLang="zh-CN" sz="1800">
                <a:solidFill>
                  <a:srgbClr val="FF0000"/>
                </a:solidFill>
                <a:latin typeface="Consolas" panose="020B0609020204030204" charset="0"/>
                <a:ea typeface="幼圆" panose="02010509060101010101" charset="-122"/>
                <a:cs typeface="Consolas" panose="020B0609020204030204" charset="0"/>
              </a:rPr>
              <a:t>1</a:t>
            </a:r>
            <a:r>
              <a:rPr lang="zh-CN" altLang="en-US" sz="1800">
                <a:solidFill>
                  <a:srgbClr val="FF0000"/>
                </a:solidFill>
                <a:latin typeface="Consolas" panose="020B0609020204030204" charset="0"/>
                <a:ea typeface="幼圆" panose="02010509060101010101" charset="-122"/>
                <a:cs typeface="Consolas" panose="020B0609020204030204" charset="0"/>
              </a:rPr>
              <a:t>可以对相应位置位</a:t>
            </a:r>
            <a:r>
              <a:rPr lang="en-US" altLang="zh-CN" sz="1800">
                <a:solidFill>
                  <a:srgbClr val="FF0000"/>
                </a:solidFill>
                <a:latin typeface="Consolas" panose="020B0609020204030204" charset="0"/>
                <a:ea typeface="幼圆" panose="02010509060101010101" charset="-122"/>
                <a:cs typeface="Consolas" panose="020B0609020204030204" charset="0"/>
              </a:rPr>
              <a:t>1</a:t>
            </a:r>
            <a:r>
              <a:rPr lang="zh-CN" altLang="en-US" sz="1800">
                <a:solidFill>
                  <a:srgbClr val="FF0000"/>
                </a:solidFill>
                <a:latin typeface="Consolas" panose="020B0609020204030204" charset="0"/>
                <a:ea typeface="幼圆" panose="02010509060101010101" charset="-122"/>
                <a:cs typeface="Consolas" panose="020B0609020204030204" charset="0"/>
              </a:rPr>
              <a:t>，而</a:t>
            </a:r>
            <a:r>
              <a:rPr lang="en-US" altLang="zh-CN" sz="1800">
                <a:solidFill>
                  <a:srgbClr val="FF0000"/>
                </a:solidFill>
                <a:latin typeface="Consolas" panose="020B0609020204030204" charset="0"/>
                <a:ea typeface="幼圆" panose="02010509060101010101" charset="-122"/>
                <a:cs typeface="Consolas" panose="020B0609020204030204" charset="0"/>
              </a:rPr>
              <a:t>0</a:t>
            </a:r>
            <a:r>
              <a:rPr lang="zh-CN" altLang="en-US" sz="1800">
                <a:solidFill>
                  <a:srgbClr val="FF0000"/>
                </a:solidFill>
                <a:latin typeface="Consolas" panose="020B0609020204030204" charset="0"/>
                <a:ea typeface="幼圆" panose="02010509060101010101" charset="-122"/>
                <a:cs typeface="Consolas" panose="020B0609020204030204" charset="0"/>
              </a:rPr>
              <a:t>可以使其保持不变</a:t>
            </a:r>
            <a:endParaRPr lang="zh-CN" altLang="en-US" sz="1800">
              <a:solidFill>
                <a:srgbClr val="FF0000"/>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857885" y="3332480"/>
            <a:ext cx="7397750" cy="2324100"/>
          </a:xfrm>
          <a:prstGeom prst="rect">
            <a:avLst/>
          </a:prstGeom>
        </p:spPr>
      </p:pic>
    </p:spTree>
    <p:custDataLst>
      <p:tags r:id="rId3"/>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XOR</a:t>
            </a:r>
            <a:endParaRPr lang="en-US" altLang="zh-CN"/>
          </a:p>
        </p:txBody>
      </p:sp>
      <p:sp>
        <p:nvSpPr>
          <p:cNvPr id="3" name="内容占位符 2"/>
          <p:cNvSpPr/>
          <p:nvPr>
            <p:ph idx="1"/>
          </p:nvPr>
        </p:nvSpPr>
        <p:spPr/>
        <p:txBody>
          <a:bodyPr/>
          <a:p>
            <a:pPr>
              <a:lnSpc>
                <a:spcPct val="150000"/>
              </a:lnSpc>
            </a:pPr>
            <a:r>
              <a:rPr lang="en-US" altLang="zh-CN" sz="1800">
                <a:latin typeface="Consolas" panose="020B0609020204030204" charset="0"/>
                <a:ea typeface="幼圆" panose="02010509060101010101" charset="-122"/>
                <a:cs typeface="Consolas" panose="020B0609020204030204" charset="0"/>
                <a:sym typeface="+mn-ea"/>
              </a:rPr>
              <a:t>XOR</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latin typeface="Consolas" panose="020B0609020204030204" charset="0"/>
              <a:ea typeface="幼圆" panose="02010509060101010101" charset="-122"/>
              <a:cs typeface="Consolas" panose="020B0609020204030204" charset="0"/>
            </a:endParaRPr>
          </a:p>
          <a:p>
            <a:pPr indent="457200">
              <a:lnSpc>
                <a:spcPct val="150000"/>
              </a:lnSpc>
              <a:buFont typeface="Arial" panose="020B0604020202020204" pitchFamily="34" charset="0"/>
              <a:buNone/>
            </a:pPr>
            <a:r>
              <a:rPr lang="zh-CN" altLang="en-US" sz="1800">
                <a:solidFill>
                  <a:srgbClr val="FF0000"/>
                </a:solidFill>
                <a:latin typeface="Consolas" panose="020B0609020204030204" charset="0"/>
                <a:ea typeface="幼圆" panose="02010509060101010101" charset="-122"/>
                <a:cs typeface="Consolas" panose="020B0609020204030204" charset="0"/>
                <a:sym typeface="+mn-ea"/>
              </a:rPr>
              <a:t>输入相同时为</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0</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，相反时为</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endParaRPr lang="en-US" altLang="zh-CN" sz="1800">
              <a:solidFill>
                <a:srgbClr val="FF0000"/>
              </a:solidFill>
              <a:latin typeface="Consolas" panose="020B0609020204030204" charset="0"/>
              <a:ea typeface="幼圆" panose="02010509060101010101" charset="-122"/>
              <a:cs typeface="Consolas" panose="020B0609020204030204" charset="0"/>
            </a:endParaRPr>
          </a:p>
          <a:p>
            <a:pPr indent="457200">
              <a:lnSpc>
                <a:spcPct val="150000"/>
              </a:lnSpc>
              <a:buFont typeface="Arial" panose="020B0604020202020204" pitchFamily="34" charset="0"/>
              <a:buNone/>
            </a:pPr>
            <a:r>
              <a:rPr lang="zh-CN" altLang="en-US" sz="1800">
                <a:solidFill>
                  <a:srgbClr val="FF0000"/>
                </a:solidFill>
                <a:latin typeface="Consolas" panose="020B0609020204030204" charset="0"/>
                <a:ea typeface="幼圆" panose="02010509060101010101" charset="-122"/>
                <a:cs typeface="Consolas" panose="020B0609020204030204" charset="0"/>
                <a:sym typeface="+mn-ea"/>
              </a:rPr>
              <a:t>输入中有一位是</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，则输入中其相应位输出相反值</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应用：反转指定位Flipping specific bits</a:t>
            </a:r>
            <a:endParaRPr lang="zh-CN" altLang="en-US" sz="1800">
              <a:latin typeface="Consolas" panose="020B0609020204030204" charset="0"/>
              <a:ea typeface="幼圆" panose="02010509060101010101" charset="-122"/>
            </a:endParaRPr>
          </a:p>
          <a:p>
            <a:pPr lvl="1"/>
            <a:r>
              <a:rPr lang="zh-CN" altLang="en-US" sz="1800">
                <a:solidFill>
                  <a:srgbClr val="FF0000"/>
                </a:solidFill>
                <a:latin typeface="Consolas" panose="020B0609020204030204" charset="0"/>
                <a:ea typeface="幼圆" panose="02010509060101010101" charset="-122"/>
                <a:cs typeface="幼圆" panose="02010509060101010101" charset="-122"/>
                <a:sym typeface="+mn-ea"/>
              </a:rPr>
              <a:t>掩码输入</a:t>
            </a:r>
            <a:r>
              <a:rPr lang="en-US" altLang="zh-CN" sz="1800">
                <a:solidFill>
                  <a:srgbClr val="FF0000"/>
                </a:solidFill>
                <a:latin typeface="Consolas" panose="020B0609020204030204" charset="0"/>
                <a:ea typeface="幼圆" panose="02010509060101010101" charset="-122"/>
                <a:cs typeface="幼圆" panose="02010509060101010101" charset="-122"/>
                <a:sym typeface="+mn-ea"/>
              </a:rPr>
              <a:t>0</a:t>
            </a:r>
            <a:r>
              <a:rPr lang="zh-CN" altLang="en-US" sz="1800">
                <a:solidFill>
                  <a:srgbClr val="FF0000"/>
                </a:solidFill>
                <a:latin typeface="Consolas" panose="020B0609020204030204" charset="0"/>
                <a:ea typeface="幼圆" panose="02010509060101010101" charset="-122"/>
                <a:cs typeface="幼圆" panose="02010509060101010101" charset="-122"/>
                <a:sym typeface="+mn-ea"/>
              </a:rPr>
              <a:t>，可以保持不变；输入</a:t>
            </a:r>
            <a:r>
              <a:rPr lang="en-US" altLang="zh-CN" sz="1800">
                <a:solidFill>
                  <a:srgbClr val="FF0000"/>
                </a:solidFill>
                <a:latin typeface="Consolas" panose="020B0609020204030204" charset="0"/>
                <a:ea typeface="幼圆" panose="02010509060101010101" charset="-122"/>
                <a:cs typeface="幼圆" panose="02010509060101010101" charset="-122"/>
                <a:sym typeface="+mn-ea"/>
              </a:rPr>
              <a:t>1</a:t>
            </a:r>
            <a:r>
              <a:rPr lang="zh-CN" altLang="en-US" sz="1800">
                <a:solidFill>
                  <a:srgbClr val="FF0000"/>
                </a:solidFill>
                <a:latin typeface="Consolas" panose="020B0609020204030204" charset="0"/>
                <a:ea typeface="幼圆" panose="02010509060101010101" charset="-122"/>
                <a:cs typeface="幼圆" panose="02010509060101010101" charset="-122"/>
                <a:sym typeface="+mn-ea"/>
              </a:rPr>
              <a:t>，反转</a:t>
            </a:r>
            <a:endParaRPr lang="zh-CN" altLang="en-US" sz="1800">
              <a:latin typeface="Consolas" panose="020B0609020204030204" charset="0"/>
              <a:ea typeface="幼圆" panose="02010509060101010101" charset="-122"/>
              <a:cs typeface="幼圆" panose="02010509060101010101" charset="-122"/>
            </a:endParaRPr>
          </a:p>
          <a:p>
            <a:pPr lvl="1"/>
            <a:endParaRPr lang="zh-CN" altLang="en-US" sz="1800">
              <a:latin typeface="Consolas" panose="020B0609020204030204" charset="0"/>
              <a:ea typeface="幼圆" panose="02010509060101010101" charset="-122"/>
              <a:cs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1036320" y="4077335"/>
            <a:ext cx="6103620" cy="1889760"/>
          </a:xfrm>
          <a:prstGeom prst="rect">
            <a:avLst/>
          </a:prstGeom>
        </p:spPr>
      </p:pic>
    </p:spTree>
    <p:custDataLst>
      <p:tags r:id="rId3"/>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移位运算</a:t>
            </a:r>
            <a:endParaRPr lang="zh-CN" altLang="en-US"/>
          </a:p>
        </p:txBody>
      </p:sp>
      <p:sp>
        <p:nvSpPr>
          <p:cNvPr id="3" name="副标题 2"/>
          <p:cNvSpPr/>
          <p:nvPr>
            <p:ph type="subTitle" idx="1"/>
          </p:nvPr>
        </p:nvSpPr>
        <p:spPr/>
        <p:txBody>
          <a:bodyPr/>
          <a:p>
            <a:r>
              <a:rPr lang="zh-CN" altLang="en-US" sz="1800"/>
              <a:t>SHIFT OPERATIONS</a:t>
            </a:r>
            <a:endParaRPr lang="zh-CN" altLang="en-US" sz="1800"/>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82315" y="194380"/>
            <a:ext cx="10969200" cy="705600"/>
          </a:xfrm>
        </p:spPr>
        <p:txBody>
          <a:bodyPr>
            <a:normAutofit/>
          </a:bodyPr>
          <a:p>
            <a:r>
              <a:rPr lang="zh-CN" altLang="en-US"/>
              <a:t>简单移位</a:t>
            </a:r>
            <a:r>
              <a:rPr lang="zh-CN" altLang="en-US">
                <a:sym typeface="+mn-ea"/>
              </a:rPr>
              <a:t>（Simple shift）</a:t>
            </a:r>
            <a:endParaRPr lang="zh-CN" altLang="en-US"/>
          </a:p>
        </p:txBody>
      </p:sp>
      <p:sp>
        <p:nvSpPr>
          <p:cNvPr id="3" name="内容占位符 2"/>
          <p:cNvSpPr/>
          <p:nvPr>
            <p:ph idx="1"/>
          </p:nvPr>
        </p:nvSpPr>
        <p:spPr>
          <a:xfrm>
            <a:off x="255975" y="977955"/>
            <a:ext cx="10969200" cy="4759200"/>
          </a:xfrm>
        </p:spPr>
        <p:txBody>
          <a:bodyPr/>
          <a:p>
            <a:r>
              <a:rPr lang="zh-CN" altLang="en-US" sz="1800">
                <a:latin typeface="Consolas" panose="020B0609020204030204" charset="0"/>
                <a:ea typeface="幼圆" panose="02010509060101010101" charset="-122"/>
              </a:rPr>
              <a:t>有两类逻辑移位运算：简单移位和循环移位</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简单移位</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逻辑移位分为</a:t>
            </a:r>
            <a:endParaRPr lang="zh-CN" altLang="en-US" sz="1800">
              <a:latin typeface="Consolas" panose="020B0609020204030204" charset="0"/>
              <a:ea typeface="幼圆" panose="02010509060101010101" charset="-122"/>
            </a:endParaRPr>
          </a:p>
          <a:p>
            <a:pPr lvl="1"/>
            <a:r>
              <a:rPr lang="zh-CN" altLang="en-US" sz="1800">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逻辑右移</a:t>
            </a:r>
            <a:r>
              <a:rPr lang="zh-CN" altLang="en-US" sz="1800">
                <a:latin typeface="Consolas" panose="020B0609020204030204" charset="0"/>
                <a:ea typeface="幼圆" panose="02010509060101010101" charset="-122"/>
                <a:cs typeface="Consolas" panose="020B0609020204030204" charset="0"/>
              </a:rPr>
              <a:t>（最右位丢失，最左位添</a:t>
            </a:r>
            <a:r>
              <a:rPr lang="en-US" altLang="zh-CN" sz="1800">
                <a:latin typeface="Consolas" panose="020B0609020204030204" charset="0"/>
                <a:ea typeface="幼圆" panose="02010509060101010101" charset="-122"/>
                <a:cs typeface="Consolas" panose="020B0609020204030204" charset="0"/>
              </a:rPr>
              <a:t>0</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逻辑左移</a:t>
            </a:r>
            <a:r>
              <a:rPr lang="zh-CN" altLang="en-US" sz="1800">
                <a:latin typeface="Consolas" panose="020B0609020204030204" charset="0"/>
                <a:ea typeface="幼圆" panose="02010509060101010101" charset="-122"/>
                <a:cs typeface="Consolas" panose="020B0609020204030204" charset="0"/>
                <a:sym typeface="+mn-ea"/>
              </a:rPr>
              <a:t>（最左位丢失，最右位添</a:t>
            </a:r>
            <a:r>
              <a:rPr lang="en-US" altLang="zh-CN" sz="1800">
                <a:latin typeface="Consolas" panose="020B0609020204030204" charset="0"/>
                <a:ea typeface="幼圆" panose="02010509060101010101" charset="-122"/>
                <a:cs typeface="Consolas" panose="020B0609020204030204" charset="0"/>
                <a:sym typeface="+mn-ea"/>
              </a:rPr>
              <a:t>0</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798195" y="2992755"/>
            <a:ext cx="7211060" cy="174434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916940" y="4685030"/>
            <a:ext cx="6379210" cy="2084705"/>
          </a:xfrm>
          <a:prstGeom prst="rect">
            <a:avLst/>
          </a:prstGeom>
        </p:spPr>
      </p:pic>
    </p:spTree>
    <p:custDataLst>
      <p:tags r:id="rId5"/>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sym typeface="+mn-ea"/>
              </a:rPr>
              <a:t>循环移位（</a:t>
            </a:r>
            <a:r>
              <a:rPr lang="en-US" altLang="zh-CN">
                <a:sym typeface="+mn-ea"/>
              </a:rPr>
              <a:t>circular shift</a:t>
            </a:r>
            <a:r>
              <a:rPr lang="zh-CN" altLang="en-US">
                <a:sym typeface="+mn-ea"/>
              </a:rPr>
              <a:t>）</a:t>
            </a:r>
            <a:endParaRPr lang="zh-CN" altLang="en-US"/>
          </a:p>
        </p:txBody>
      </p:sp>
      <p:sp>
        <p:nvSpPr>
          <p:cNvPr id="3" name="内容占位符 2"/>
          <p:cNvSpPr/>
          <p:nvPr>
            <p:ph idx="1"/>
          </p:nvPr>
        </p:nvSpPr>
        <p:spPr/>
        <p:txBody>
          <a:bodyPr/>
          <a:p>
            <a:r>
              <a:rPr lang="zh-CN" altLang="en-US"/>
              <a:t>循环移位分为：循环右移和循环左移。没有位丢失。</a:t>
            </a:r>
            <a:endParaRPr lang="zh-CN" altLang="en-US"/>
          </a:p>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713105" y="2242820"/>
            <a:ext cx="6351905" cy="3570605"/>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40405" y="183585"/>
            <a:ext cx="10969200" cy="705600"/>
          </a:xfrm>
        </p:spPr>
        <p:txBody>
          <a:bodyPr/>
          <a:p>
            <a:r>
              <a:rPr lang="zh-CN" altLang="en-US"/>
              <a:t>非位置化的举个例子</a:t>
            </a:r>
            <a:r>
              <a:rPr lang="en-US" altLang="zh-CN"/>
              <a:t>——</a:t>
            </a:r>
            <a:r>
              <a:rPr lang="zh-CN" altLang="en-US"/>
              <a:t>罗马数字系统</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580390" y="2820035"/>
            <a:ext cx="4512310" cy="9963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69595" y="4051300"/>
            <a:ext cx="4523105" cy="236220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89230" y="1031240"/>
            <a:ext cx="6025515" cy="1491615"/>
          </a:xfrm>
          <a:prstGeom prst="rect">
            <a:avLst/>
          </a:prstGeom>
        </p:spPr>
      </p:pic>
    </p:spTree>
    <p:custDataLst>
      <p:tags r:id="rId7"/>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sym typeface="+mn-ea"/>
              </a:rPr>
              <a:t>逻辑移位运算Logical shift operations</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sym typeface="+mn-ea"/>
              </a:rPr>
              <a:t>逻辑移位运算用于不带符号位的数</a:t>
            </a:r>
            <a:endParaRPr lang="zh-CN" altLang="en-US" sz="1800">
              <a:latin typeface="Consolas" panose="020B0609020204030204" charset="0"/>
              <a:ea typeface="幼圆" panose="02010509060101010101" charset="-122"/>
              <a:sym typeface="+mn-ea"/>
            </a:endParaRPr>
          </a:p>
          <a:p>
            <a:r>
              <a:rPr lang="zh-CN" altLang="en-US" sz="1800">
                <a:latin typeface="Consolas" panose="020B0609020204030204" charset="0"/>
                <a:ea typeface="幼圆" panose="02010509060101010101" charset="-122"/>
              </a:rPr>
              <a:t>逻辑运算</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逻辑移位运算</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操纵位的工具</a:t>
            </a:r>
            <a:endParaRPr lang="zh-CN" altLang="en-US" sz="1800">
              <a:latin typeface="Consolas" panose="020B0609020204030204" charset="0"/>
              <a:ea typeface="幼圆" panose="02010509060101010101" charset="-122"/>
            </a:endParaRPr>
          </a:p>
          <a:p>
            <a:pPr lvl="1"/>
            <a:r>
              <a:rPr lang="en-US" altLang="zh-CN" sz="1800">
                <a:latin typeface="Consolas" panose="020B0609020204030204" charset="0"/>
                <a:ea typeface="幼圆" panose="02010509060101010101" charset="-122"/>
                <a:cs typeface="幼圆" panose="02010509060101010101" charset="-122"/>
              </a:rPr>
              <a:t>e.g.</a:t>
            </a:r>
            <a:r>
              <a:rPr lang="zh-CN" altLang="en-US" sz="1800">
                <a:latin typeface="Consolas" panose="020B0609020204030204" charset="0"/>
                <a:ea typeface="幼圆" panose="02010509060101010101" charset="-122"/>
                <a:cs typeface="幼圆" panose="02010509060101010101" charset="-122"/>
              </a:rPr>
              <a:t>如何找出</a:t>
            </a:r>
            <a:r>
              <a:rPr lang="en-US" altLang="zh-CN" sz="1800">
                <a:latin typeface="Consolas" panose="020B0609020204030204" charset="0"/>
                <a:ea typeface="幼圆" panose="02010509060101010101" charset="-122"/>
                <a:cs typeface="幼圆" panose="02010509060101010101" charset="-122"/>
              </a:rPr>
              <a:t>C</a:t>
            </a:r>
            <a:r>
              <a:rPr lang="zh-CN" altLang="en-US" sz="1800">
                <a:latin typeface="Consolas" panose="020B0609020204030204" charset="0"/>
                <a:ea typeface="幼圆" panose="02010509060101010101" charset="-122"/>
                <a:cs typeface="幼圆" panose="02010509060101010101" charset="-122"/>
              </a:rPr>
              <a:t>的值：首先移位；再用掩码</a:t>
            </a:r>
            <a:endParaRPr lang="zh-CN" altLang="en-US" sz="1800">
              <a:latin typeface="Consolas" panose="020B0609020204030204" charset="0"/>
              <a:ea typeface="幼圆" panose="02010509060101010101" charset="-122"/>
              <a:cs typeface="幼圆" panose="02010509060101010101" charset="-122"/>
            </a:endParaRPr>
          </a:p>
          <a:p>
            <a:endParaRPr lang="zh-CN" altLang="en-US" sz="1800">
              <a:latin typeface="Consolas" panose="020B0609020204030204" charset="0"/>
              <a:ea typeface="幼圆" panose="02010509060101010101" charset="-122"/>
              <a:cs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753745" y="3192780"/>
            <a:ext cx="7582535" cy="2221230"/>
          </a:xfrm>
          <a:prstGeom prst="rect">
            <a:avLst/>
          </a:prstGeom>
        </p:spPr>
      </p:pic>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55975" y="250260"/>
            <a:ext cx="10969200" cy="705600"/>
          </a:xfrm>
        </p:spPr>
        <p:txBody>
          <a:bodyPr/>
          <a:p>
            <a:r>
              <a:rPr lang="zh-CN" altLang="en-US"/>
              <a:t>算术移位运算Arithmetic operations on integers</a:t>
            </a:r>
            <a:endParaRPr lang="zh-CN" altLang="en-US"/>
          </a:p>
        </p:txBody>
      </p:sp>
      <p:sp>
        <p:nvSpPr>
          <p:cNvPr id="3" name="内容占位符 2"/>
          <p:cNvSpPr/>
          <p:nvPr>
            <p:ph idx="1"/>
          </p:nvPr>
        </p:nvSpPr>
        <p:spPr>
          <a:xfrm>
            <a:off x="129540" y="955040"/>
            <a:ext cx="11885930" cy="5532120"/>
          </a:xfrm>
        </p:spPr>
        <p:txBody>
          <a:bodyPr/>
          <a:p>
            <a:r>
              <a:rPr lang="zh-CN" altLang="en-US" sz="1800">
                <a:latin typeface="Consolas" panose="020B0609020204030204" charset="0"/>
                <a:ea typeface="幼圆" panose="02010509060101010101" charset="-122"/>
                <a:sym typeface="+mn-ea"/>
              </a:rPr>
              <a:t>算术移位运算假定：</a:t>
            </a:r>
            <a:r>
              <a:rPr lang="zh-CN" altLang="en-US" sz="1800">
                <a:latin typeface="Consolas" panose="020B0609020204030204" charset="0"/>
                <a:ea typeface="幼圆" panose="02010509060101010101" charset="-122"/>
              </a:rPr>
              <a:t>位模式用的是</a:t>
            </a:r>
            <a:r>
              <a:rPr lang="en-US" altLang="zh-CN" sz="1800">
                <a:latin typeface="Consolas" panose="020B0609020204030204" charset="0"/>
                <a:ea typeface="幼圆" panose="02010509060101010101" charset="-122"/>
              </a:rPr>
              <a:t> </a:t>
            </a:r>
            <a:r>
              <a:rPr lang="zh-CN" altLang="en-US" sz="1800">
                <a:latin typeface="Consolas" panose="020B0609020204030204" charset="0"/>
                <a:ea typeface="幼圆" panose="02010509060101010101" charset="-122"/>
              </a:rPr>
              <a:t>二进制补码格式（带符号位的整数）</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算术右移</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整数÷</a:t>
            </a:r>
            <a:r>
              <a:rPr lang="en-US" altLang="zh-CN" sz="1800">
                <a:latin typeface="Consolas" panose="020B0609020204030204" charset="0"/>
                <a:ea typeface="幼圆" panose="02010509060101010101" charset="-122"/>
              </a:rPr>
              <a:t>2</a:t>
            </a:r>
            <a:endParaRPr lang="en-US" altLang="zh-CN"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Consolas" panose="020B0609020204030204" charset="0"/>
              </a:rPr>
              <a:t>保留符号位</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复制符号位放入相邻右位</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算术左移</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整数×</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2</a:t>
            </a:r>
            <a:endPar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最右位添</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0</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，最左丢失符号位</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左边的位变符号位，相同则运算成功，反之发生上溢或下溢，结果非法（not valid）</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562610" y="3532505"/>
            <a:ext cx="8143875" cy="19367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61010" y="5758815"/>
            <a:ext cx="5160010" cy="85471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5621020" y="5815965"/>
            <a:ext cx="5045710" cy="740410"/>
          </a:xfrm>
          <a:prstGeom prst="rect">
            <a:avLst/>
          </a:prstGeom>
        </p:spPr>
      </p:pic>
    </p:spTree>
    <p:custDataLst>
      <p:tags r:id="rId7"/>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算术运算</a:t>
            </a:r>
            <a:endParaRPr lang="zh-CN" altLang="en-US"/>
          </a:p>
        </p:txBody>
      </p:sp>
      <p:sp>
        <p:nvSpPr>
          <p:cNvPr id="5" name="副标题 4"/>
          <p:cNvSpPr/>
          <p:nvPr>
            <p:ph type="subTitle" idx="1"/>
          </p:nvPr>
        </p:nvSpPr>
        <p:spPr/>
        <p:txBody>
          <a:bodyPr/>
          <a:p>
            <a:r>
              <a:rPr lang="zh-CN" altLang="en-US" sz="1800"/>
              <a:t>ARITHMETIC OPERATIONS</a:t>
            </a:r>
            <a:endParaRPr lang="zh-CN" altLang="en-US" sz="1800"/>
          </a:p>
          <a:p>
            <a:r>
              <a:rPr lang="zh-CN" altLang="en-US" sz="1800"/>
              <a:t>本节只讨论整数加减法</a:t>
            </a:r>
            <a:endParaRPr lang="zh-CN" altLang="en-US" sz="1800"/>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73380" y="422910"/>
            <a:ext cx="10968990" cy="699135"/>
          </a:xfrm>
        </p:spPr>
        <p:txBody>
          <a:bodyPr>
            <a:normAutofit fontScale="90000"/>
          </a:bodyPr>
          <a:p>
            <a:r>
              <a:rPr lang="zh-CN" altLang="en-US"/>
              <a:t>二进制补码的加减</a:t>
            </a:r>
            <a:br>
              <a:rPr lang="zh-CN" altLang="en-US"/>
            </a:br>
            <a:r>
              <a:rPr lang="zh-CN" altLang="en-US"/>
              <a:t>Addition and subtraction for two’s complement integers</a:t>
            </a:r>
            <a:endParaRPr lang="zh-CN" altLang="en-US"/>
          </a:p>
        </p:txBody>
      </p:sp>
      <p:sp>
        <p:nvSpPr>
          <p:cNvPr id="3" name="内容占位符 2"/>
          <p:cNvSpPr/>
          <p:nvPr>
            <p:ph idx="1"/>
          </p:nvPr>
        </p:nvSpPr>
        <p:spPr>
          <a:xfrm>
            <a:off x="373450" y="1363400"/>
            <a:ext cx="10969200" cy="4759200"/>
          </a:xfrm>
        </p:spPr>
        <p:txBody>
          <a:bodyPr/>
          <a:p>
            <a:r>
              <a:rPr lang="zh-CN" altLang="en-US"/>
              <a:t>简单来说，加法直接加，减法则变补码相加</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22225" y="1811655"/>
            <a:ext cx="6264910" cy="301561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81915" y="4535170"/>
            <a:ext cx="5452745" cy="232283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814695" y="3100070"/>
            <a:ext cx="6141085" cy="3441700"/>
          </a:xfrm>
          <a:prstGeom prst="rect">
            <a:avLst/>
          </a:prstGeom>
        </p:spPr>
      </p:pic>
    </p:spTree>
    <p:custDataLst>
      <p:tags r:id="rId7"/>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多模态信息的存储</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a:bodyPr>
          <a:p>
            <a:r>
              <a:rPr lang="en-US" altLang="zh-CN"/>
              <a:t>multimedia information</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558800" y="1238250"/>
            <a:ext cx="9348470" cy="2190750"/>
          </a:xfrm>
          <a:prstGeom prst="rect">
            <a:avLst/>
          </a:prstGeom>
        </p:spPr>
      </p:pic>
      <p:sp>
        <p:nvSpPr>
          <p:cNvPr id="5" name="文本框 4"/>
          <p:cNvSpPr txBox="1"/>
          <p:nvPr/>
        </p:nvSpPr>
        <p:spPr>
          <a:xfrm>
            <a:off x="542925" y="4476115"/>
            <a:ext cx="6647180" cy="1464945"/>
          </a:xfrm>
          <a:prstGeom prst="rect">
            <a:avLst/>
          </a:prstGeom>
          <a:noFill/>
        </p:spPr>
        <p:txBody>
          <a:bodyPr wrap="square" rtlCol="0">
            <a:noAutofit/>
          </a:bodyPr>
          <a:p>
            <a:r>
              <a:rPr lang="zh-CN" altLang="en-US">
                <a:latin typeface="Consolas" panose="020B0609020204030204" charset="0"/>
                <a:ea typeface="幼圆" panose="02010509060101010101" charset="-122"/>
                <a:cs typeface="幼圆" panose="02010509060101010101" charset="-122"/>
              </a:rPr>
              <a:t>计算机里存储着</a:t>
            </a:r>
            <a:r>
              <a:rPr lang="en-US" altLang="zh-CN">
                <a:latin typeface="Consolas" panose="020B0609020204030204" charset="0"/>
                <a:ea typeface="幼圆" panose="02010509060101010101" charset="-122"/>
                <a:cs typeface="幼圆" panose="02010509060101010101" charset="-122"/>
              </a:rPr>
              <a:t> </a:t>
            </a:r>
            <a:r>
              <a:rPr lang="zh-CN" altLang="en-US">
                <a:latin typeface="Consolas" panose="020B0609020204030204" charset="0"/>
                <a:ea typeface="幼圆" panose="02010509060101010101" charset="-122"/>
                <a:cs typeface="幼圆" panose="02010509060101010101" charset="-122"/>
              </a:rPr>
              <a:t>由不同的数据类型组成的</a:t>
            </a:r>
            <a:r>
              <a:rPr lang="en-US" altLang="zh-CN">
                <a:latin typeface="Consolas" panose="020B0609020204030204" charset="0"/>
                <a:ea typeface="幼圆" panose="02010509060101010101" charset="-122"/>
                <a:cs typeface="幼圆" panose="02010509060101010101" charset="-122"/>
              </a:rPr>
              <a:t> </a:t>
            </a:r>
            <a:r>
              <a:rPr lang="zh-CN" altLang="en-US">
                <a:latin typeface="Consolas" panose="020B0609020204030204" charset="0"/>
                <a:ea typeface="幼圆" panose="02010509060101010101" charset="-122"/>
                <a:cs typeface="幼圆" panose="02010509060101010101" charset="-122"/>
              </a:rPr>
              <a:t>多模态信息</a:t>
            </a:r>
            <a:endParaRPr lang="zh-CN" altLang="en-US">
              <a:latin typeface="Consolas" panose="020B0609020204030204" charset="0"/>
              <a:ea typeface="幼圆" panose="02010509060101010101" charset="-122"/>
              <a:cs typeface="幼圆" panose="02010509060101010101" charset="-122"/>
            </a:endParaRPr>
          </a:p>
          <a:p>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sym typeface="+mn-ea"/>
              </a:rPr>
              <a:t>位模式</a:t>
            </a:r>
            <a:r>
              <a:rPr lang="en-US" altLang="zh-CN">
                <a:latin typeface="Consolas" panose="020B0609020204030204" charset="0"/>
                <a:ea typeface="幼圆" panose="02010509060101010101" charset="-122"/>
                <a:cs typeface="幼圆" panose="02010509060101010101" charset="-122"/>
                <a:sym typeface="+mn-ea"/>
              </a:rPr>
              <a:t>-</a:t>
            </a:r>
            <a:r>
              <a:rPr lang="zh-CN" altLang="en-US">
                <a:latin typeface="Consolas" panose="020B0609020204030204" charset="0"/>
                <a:ea typeface="幼圆" panose="02010509060101010101" charset="-122"/>
                <a:cs typeface="幼圆" panose="02010509060101010101" charset="-122"/>
                <a:sym typeface="+mn-ea"/>
              </a:rPr>
              <a:t>数据类型</a:t>
            </a:r>
            <a:r>
              <a:rPr lang="en-US" altLang="zh-CN">
                <a:latin typeface="Consolas" panose="020B0609020204030204" charset="0"/>
                <a:ea typeface="幼圆" panose="02010509060101010101" charset="-122"/>
                <a:cs typeface="幼圆" panose="02010509060101010101" charset="-122"/>
                <a:sym typeface="+mn-ea"/>
              </a:rPr>
              <a:t>-</a:t>
            </a:r>
            <a:r>
              <a:rPr lang="zh-CN" altLang="en-US">
                <a:latin typeface="Consolas" panose="020B0609020204030204" charset="0"/>
                <a:ea typeface="幼圆" panose="02010509060101010101" charset="-122"/>
                <a:cs typeface="幼圆" panose="02010509060101010101" charset="-122"/>
                <a:sym typeface="+mn-ea"/>
              </a:rPr>
              <a:t>多模态信息</a:t>
            </a:r>
            <a:endParaRPr lang="zh-CN" altLang="en-US">
              <a:latin typeface="Consolas" panose="020B0609020204030204" charset="0"/>
              <a:ea typeface="幼圆" panose="02010509060101010101" charset="-122"/>
              <a:cs typeface="幼圆" panose="02010509060101010101" charset="-122"/>
              <a:sym typeface="+mn-ea"/>
            </a:endParaRPr>
          </a:p>
          <a:p>
            <a:endParaRPr lang="zh-CN" altLang="en-US">
              <a:latin typeface="Consolas" panose="020B0609020204030204" charset="0"/>
              <a:ea typeface="幼圆" panose="02010509060101010101" charset="-122"/>
              <a:cs typeface="幼圆" panose="02010509060101010101" charset="-122"/>
              <a:sym typeface="+mn-ea"/>
            </a:endParaRPr>
          </a:p>
          <a:p>
            <a:r>
              <a:rPr lang="zh-CN" altLang="en-US">
                <a:latin typeface="Consolas" panose="020B0609020204030204" charset="0"/>
                <a:ea typeface="幼圆" panose="02010509060101010101" charset="-122"/>
                <a:cs typeface="幼圆" panose="02010509060101010101" charset="-122"/>
                <a:sym typeface="+mn-ea"/>
              </a:rPr>
              <a:t>下面一一来看这些数据类型是如何存储在计算机中的</a:t>
            </a:r>
            <a:endParaRPr lang="zh-CN" altLang="en-US">
              <a:latin typeface="Consolas" panose="020B0609020204030204" charset="0"/>
              <a:ea typeface="幼圆" panose="02010509060101010101" charset="-122"/>
              <a:cs typeface="幼圆" panose="02010509060101010101" charset="-122"/>
              <a:sym typeface="+mn-ea"/>
            </a:endParaRPr>
          </a:p>
          <a:p>
            <a:endParaRPr lang="zh-CN" altLang="en-US">
              <a:latin typeface="Consolas" panose="020B0609020204030204" charset="0"/>
              <a:ea typeface="幼圆" panose="02010509060101010101" charset="-122"/>
              <a:cs typeface="幼圆" panose="02010509060101010101" charset="-122"/>
              <a:sym typeface="+mn-ea"/>
            </a:endParaRPr>
          </a:p>
          <a:p>
            <a:endParaRPr lang="en-US" altLang="zh-CN">
              <a:latin typeface="Consolas" panose="020B0609020204030204" charset="0"/>
              <a:ea typeface="幼圆" panose="02010509060101010101" charset="-122"/>
              <a:cs typeface="幼圆" panose="02010509060101010101" charset="-122"/>
            </a:endParaRPr>
          </a:p>
          <a:p>
            <a:endParaRPr lang="zh-CN" altLang="en-US">
              <a:latin typeface="Consolas" panose="020B0609020204030204" charset="0"/>
              <a:ea typeface="幼圆" panose="02010509060101010101" charset="-122"/>
              <a:cs typeface="幼圆" panose="02010509060101010101" charset="-122"/>
            </a:endParaRPr>
          </a:p>
          <a:p>
            <a:endParaRPr lang="zh-CN" altLang="en-US">
              <a:latin typeface="Consolas" panose="020B0609020204030204" charset="0"/>
              <a:ea typeface="幼圆" panose="02010509060101010101" charset="-122"/>
              <a:cs typeface="幼圆" panose="02010509060101010101" charset="-122"/>
              <a:sym typeface="+mn-ea"/>
            </a:endParaRPr>
          </a:p>
          <a:p>
            <a:endParaRPr lang="zh-CN" altLang="en-US">
              <a:latin typeface="Consolas" panose="020B0609020204030204" charset="0"/>
              <a:ea typeface="幼圆" panose="02010509060101010101" charset="-122"/>
              <a:cs typeface="幼圆" panose="02010509060101010101" charset="-122"/>
            </a:endParaRPr>
          </a:p>
        </p:txBody>
      </p:sp>
      <p:pic>
        <p:nvPicPr>
          <p:cNvPr id="6" name="图片 5"/>
          <p:cNvPicPr>
            <a:picLocks noChangeAspect="1"/>
          </p:cNvPicPr>
          <p:nvPr>
            <p:custDataLst>
              <p:tags r:id="rId3"/>
            </p:custDataLst>
          </p:nvPr>
        </p:nvPicPr>
        <p:blipFill>
          <a:blip r:embed="rId4"/>
          <a:stretch>
            <a:fillRect/>
          </a:stretch>
        </p:blipFill>
        <p:spPr>
          <a:xfrm>
            <a:off x="6225540" y="3556000"/>
            <a:ext cx="5720715" cy="3178810"/>
          </a:xfrm>
          <a:prstGeom prst="rect">
            <a:avLst/>
          </a:prstGeom>
        </p:spPr>
      </p:pic>
    </p:spTree>
    <p:custDataLst>
      <p:tags r:id="rId5"/>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如何存储文本</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在一门语言中，多少位模式表示字符号够用？</a:t>
            </a:r>
            <a:endParaRPr lang="zh-CN" altLang="en-US"/>
          </a:p>
        </p:txBody>
      </p:sp>
      <p:sp>
        <p:nvSpPr>
          <p:cNvPr id="3" name="内容占位符 2"/>
          <p:cNvSpPr/>
          <p:nvPr>
            <p:ph idx="1"/>
          </p:nvPr>
        </p:nvSpPr>
        <p:spPr/>
        <p:txBody>
          <a:bodyPr/>
          <a:p>
            <a:r>
              <a:rPr lang="zh-CN" altLang="en-US"/>
              <a:t>位模式长度取决于不重复符号数量</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89635" y="2117725"/>
            <a:ext cx="6254115" cy="1997710"/>
          </a:xfrm>
          <a:prstGeom prst="rect">
            <a:avLst/>
          </a:prstGeom>
        </p:spPr>
      </p:pic>
      <p:sp>
        <p:nvSpPr>
          <p:cNvPr id="5" name="文本框 4"/>
          <p:cNvSpPr txBox="1"/>
          <p:nvPr/>
        </p:nvSpPr>
        <p:spPr>
          <a:xfrm>
            <a:off x="773430" y="4395470"/>
            <a:ext cx="8446770" cy="1753235"/>
          </a:xfrm>
          <a:prstGeom prst="rect">
            <a:avLst/>
          </a:prstGeom>
          <a:noFill/>
        </p:spPr>
        <p:txBody>
          <a:bodyPr wrap="square" rtlCol="0">
            <a:spAutoFit/>
          </a:bodyPr>
          <a:p>
            <a:r>
              <a:rPr lang="zh-CN" altLang="en-US">
                <a:latin typeface="Consolas" panose="020B0609020204030204" charset="0"/>
                <a:ea typeface="幼圆" panose="02010509060101010101" charset="-122"/>
              </a:rPr>
              <a:t>计算机通过给字符赋（编码）一个数字值（代码）来存储字符</a:t>
            </a:r>
            <a:endParaRPr lang="zh-CN" altLang="en-US">
              <a:latin typeface="Consolas" panose="020B0609020204030204" charset="0"/>
              <a:ea typeface="幼圆" panose="02010509060101010101" charset="-122"/>
            </a:endParaRPr>
          </a:p>
          <a:p>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rPr>
              <a:t>早期的编码系统是</a:t>
            </a:r>
            <a:r>
              <a:rPr lang="en-US" altLang="zh-CN">
                <a:latin typeface="Consolas" panose="020B0609020204030204" charset="0"/>
                <a:ea typeface="幼圆" panose="02010509060101010101" charset="-122"/>
              </a:rPr>
              <a:t>ANSI</a:t>
            </a:r>
            <a:r>
              <a:rPr lang="zh-CN" altLang="en-US">
                <a:latin typeface="Consolas" panose="020B0609020204030204" charset="0"/>
                <a:ea typeface="幼圆" panose="02010509060101010101" charset="-122"/>
              </a:rPr>
              <a:t>（美国国家标准协会）开发的</a:t>
            </a:r>
            <a:r>
              <a:rPr lang="en-US" altLang="zh-CN">
                <a:latin typeface="Consolas" panose="020B0609020204030204" charset="0"/>
                <a:ea typeface="幼圆" panose="02010509060101010101" charset="-122"/>
              </a:rPr>
              <a:t>ASCII(</a:t>
            </a:r>
            <a:r>
              <a:rPr lang="zh-CN" altLang="en-US">
                <a:latin typeface="Consolas" panose="020B0609020204030204" charset="0"/>
                <a:ea typeface="幼圆" panose="02010509060101010101" charset="-122"/>
              </a:rPr>
              <a:t>美国信息交换标准码</a:t>
            </a:r>
            <a:r>
              <a:rPr lang="en-US" altLang="zh-CN">
                <a:latin typeface="Consolas" panose="020B0609020204030204" charset="0"/>
                <a:ea typeface="幼圆" panose="02010509060101010101" charset="-122"/>
              </a:rPr>
              <a:t>)</a:t>
            </a:r>
            <a:r>
              <a:rPr lang="zh-CN" altLang="en-US">
                <a:latin typeface="Consolas" panose="020B0609020204030204" charset="0"/>
                <a:ea typeface="幼圆" panose="02010509060101010101" charset="-122"/>
              </a:rPr>
              <a:t>；</a:t>
            </a:r>
            <a:endParaRPr lang="zh-CN" altLang="en-US">
              <a:latin typeface="Consolas" panose="020B0609020204030204" charset="0"/>
              <a:ea typeface="幼圆" panose="02010509060101010101" charset="-122"/>
            </a:endParaRPr>
          </a:p>
          <a:p>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rPr>
              <a:t>如今通用的是</a:t>
            </a:r>
            <a:r>
              <a:rPr lang="en-US" altLang="zh-CN">
                <a:latin typeface="Consolas" panose="020B0609020204030204" charset="0"/>
                <a:ea typeface="幼圆" panose="02010509060101010101" charset="-122"/>
              </a:rPr>
              <a:t>Unicode</a:t>
            </a:r>
            <a:r>
              <a:rPr lang="zh-CN" altLang="en-US">
                <a:latin typeface="Consolas" panose="020B0609020204030204" charset="0"/>
                <a:ea typeface="幼圆" panose="02010509060101010101" charset="-122"/>
              </a:rPr>
              <a:t>协会开发的</a:t>
            </a:r>
            <a:r>
              <a:rPr lang="en-US" altLang="zh-CN">
                <a:latin typeface="Consolas" panose="020B0609020204030204" charset="0"/>
                <a:ea typeface="幼圆" panose="02010509060101010101" charset="-122"/>
              </a:rPr>
              <a:t>Unicode(</a:t>
            </a:r>
            <a:r>
              <a:rPr lang="zh-CN" altLang="en-US">
                <a:latin typeface="Consolas" panose="020B0609020204030204" charset="0"/>
                <a:ea typeface="幼圆" panose="02010509060101010101" charset="-122"/>
              </a:rPr>
              <a:t>统一字符编码</a:t>
            </a:r>
            <a:r>
              <a:rPr lang="en-US" altLang="zh-CN">
                <a:latin typeface="Consolas" panose="020B0609020204030204" charset="0"/>
                <a:ea typeface="幼圆" panose="02010509060101010101" charset="-122"/>
              </a:rPr>
              <a:t>)</a:t>
            </a:r>
            <a:endParaRPr lang="en-US" altLang="zh-CN">
              <a:latin typeface="Consolas" panose="020B0609020204030204" charset="0"/>
              <a:ea typeface="幼圆" panose="02010509060101010101" charset="-122"/>
            </a:endParaRPr>
          </a:p>
          <a:p>
            <a:endParaRPr lang="en-US" altLang="zh-CN">
              <a:latin typeface="Consolas" panose="020B0609020204030204" charset="0"/>
              <a:ea typeface="幼圆" panose="02010509060101010101" charset="-122"/>
            </a:endParaRPr>
          </a:p>
        </p:txBody>
      </p:sp>
    </p:spTree>
    <p:custDataLst>
      <p:tags r:id="rId3"/>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27070" y="127070"/>
            <a:ext cx="10969200" cy="705600"/>
          </a:xfrm>
        </p:spPr>
        <p:txBody>
          <a:bodyPr/>
          <a:p>
            <a:r>
              <a:rPr lang="en-US" altLang="zh-CN"/>
              <a:t>UNICODE</a:t>
            </a:r>
            <a:r>
              <a:rPr lang="zh-CN" altLang="en-US"/>
              <a:t>简单介绍</a:t>
            </a:r>
            <a:endParaRPr lang="zh-CN" altLang="en-US"/>
          </a:p>
        </p:txBody>
      </p:sp>
      <p:sp>
        <p:nvSpPr>
          <p:cNvPr id="3" name="内容占位符 2"/>
          <p:cNvSpPr/>
          <p:nvPr>
            <p:ph idx="1"/>
          </p:nvPr>
        </p:nvSpPr>
        <p:spPr>
          <a:xfrm>
            <a:off x="57785" y="3047365"/>
            <a:ext cx="6391910" cy="3571240"/>
          </a:xfrm>
        </p:spPr>
        <p:txBody>
          <a:bodyPr>
            <a:noAutofit/>
          </a:bodyPr>
          <a:p>
            <a:pPr>
              <a:lnSpc>
                <a:spcPct val="130000"/>
              </a:lnSpc>
            </a:pPr>
            <a:r>
              <a:rPr lang="en-US" altLang="zh-CN">
                <a:latin typeface="Consolas" panose="020B0609020204030204" charset="0"/>
                <a:ea typeface="幼圆" panose="02010509060101010101" charset="-122"/>
                <a:cs typeface="Consolas" panose="020B0609020204030204" charset="0"/>
                <a:sym typeface="+mn-ea"/>
              </a:rPr>
              <a:t>ASCII</a:t>
            </a:r>
            <a:r>
              <a:rPr lang="zh-CN" altLang="en-US">
                <a:latin typeface="Consolas" panose="020B0609020204030204" charset="0"/>
                <a:ea typeface="幼圆" panose="02010509060101010101" charset="-122"/>
                <a:cs typeface="Consolas" panose="020B0609020204030204" charset="0"/>
                <a:sym typeface="+mn-ea"/>
              </a:rPr>
              <a:t>在</a:t>
            </a:r>
            <a:r>
              <a:rPr lang="en-US" altLang="zh-CN">
                <a:latin typeface="Consolas" panose="020B0609020204030204" charset="0"/>
                <a:ea typeface="幼圆" panose="02010509060101010101" charset="-122"/>
                <a:cs typeface="Consolas" panose="020B0609020204030204" charset="0"/>
                <a:sym typeface="+mn-ea"/>
              </a:rPr>
              <a:t>Unicode</a:t>
            </a:r>
            <a:r>
              <a:rPr lang="zh-CN" altLang="en-US">
                <a:latin typeface="Consolas" panose="020B0609020204030204" charset="0"/>
                <a:ea typeface="幼圆" panose="02010509060101010101" charset="-122"/>
                <a:cs typeface="Consolas" panose="020B0609020204030204" charset="0"/>
                <a:sym typeface="+mn-ea"/>
              </a:rPr>
              <a:t>中现称</a:t>
            </a:r>
            <a:r>
              <a:rPr lang="en-US" altLang="zh-CN">
                <a:latin typeface="Consolas" panose="020B0609020204030204" charset="0"/>
                <a:ea typeface="幼圆" panose="02010509060101010101" charset="-122"/>
                <a:cs typeface="Consolas" panose="020B0609020204030204" charset="0"/>
                <a:sym typeface="+mn-ea"/>
              </a:rPr>
              <a:t> </a:t>
            </a:r>
            <a:r>
              <a:rPr lang="zh-CN" altLang="en-US">
                <a:latin typeface="Consolas" panose="020B0609020204030204" charset="0"/>
                <a:ea typeface="幼圆" panose="02010509060101010101" charset="-122"/>
                <a:cs typeface="Consolas" panose="020B0609020204030204" charset="0"/>
                <a:sym typeface="+mn-ea"/>
              </a:rPr>
              <a:t>基本</a:t>
            </a:r>
            <a:r>
              <a:rPr lang="en-US" altLang="zh-CN">
                <a:latin typeface="Consolas" panose="020B0609020204030204" charset="0"/>
                <a:ea typeface="幼圆" panose="02010509060101010101" charset="-122"/>
                <a:cs typeface="Consolas" panose="020B0609020204030204" charset="0"/>
                <a:sym typeface="+mn-ea"/>
              </a:rPr>
              <a:t>Latin(Basic Latin)</a:t>
            </a:r>
            <a:r>
              <a:rPr lang="zh-CN" altLang="en-US">
                <a:latin typeface="Consolas" panose="020B0609020204030204" charset="0"/>
                <a:ea typeface="幼圆" panose="02010509060101010101" charset="-122"/>
                <a:cs typeface="Consolas" panose="020B0609020204030204" charset="0"/>
                <a:sym typeface="+mn-ea"/>
              </a:rPr>
              <a:t>；</a:t>
            </a:r>
            <a:endParaRPr lang="zh-CN" altLang="en-US">
              <a:latin typeface="Consolas" panose="020B0609020204030204" charset="0"/>
              <a:ea typeface="幼圆" panose="02010509060101010101" charset="-122"/>
              <a:cs typeface="Consolas" panose="020B0609020204030204" charset="0"/>
              <a:sym typeface="+mn-ea"/>
            </a:endParaRPr>
          </a:p>
          <a:p>
            <a:pPr lvl="1">
              <a:lnSpc>
                <a:spcPct val="130000"/>
              </a:lnSpc>
            </a:pPr>
            <a:r>
              <a:rPr lang="zh-CN" altLang="en-US" sz="1800">
                <a:latin typeface="Consolas" panose="020B0609020204030204" charset="0"/>
                <a:ea typeface="幼圆" panose="02010509060101010101" charset="-122"/>
                <a:cs typeface="Consolas" panose="020B0609020204030204" charset="0"/>
                <a:sym typeface="+mn-ea"/>
              </a:rPr>
              <a:t>扩展</a:t>
            </a:r>
            <a:r>
              <a:rPr lang="en-US" altLang="zh-CN" sz="1800">
                <a:latin typeface="Consolas" panose="020B0609020204030204" charset="0"/>
                <a:ea typeface="幼圆" panose="02010509060101010101" charset="-122"/>
                <a:cs typeface="Consolas" panose="020B0609020204030204" charset="0"/>
                <a:sym typeface="+mn-ea"/>
              </a:rPr>
              <a:t>ASCII Extended ASCII (Latin-1),</a:t>
            </a:r>
            <a:endParaRPr lang="en-US" altLang="zh-CN" sz="1800">
              <a:latin typeface="Consolas" panose="020B0609020204030204" charset="0"/>
              <a:ea typeface="幼圆" panose="02010509060101010101" charset="-122"/>
              <a:cs typeface="Consolas" panose="020B0609020204030204" charset="0"/>
            </a:endParaRPr>
          </a:p>
          <a:p>
            <a:pPr>
              <a:lnSpc>
                <a:spcPct val="130000"/>
              </a:lnSpc>
            </a:pPr>
            <a:r>
              <a:rPr lang="zh-CN" altLang="en-US">
                <a:latin typeface="Consolas" panose="020B0609020204030204" charset="0"/>
                <a:ea typeface="幼圆" panose="02010509060101010101" charset="-122"/>
                <a:cs typeface="Consolas" panose="020B0609020204030204" charset="0"/>
              </a:rPr>
              <a:t>更多介绍看：</a:t>
            </a:r>
            <a:endParaRPr lang="zh-CN" altLang="en-US">
              <a:latin typeface="Consolas" panose="020B0609020204030204" charset="0"/>
              <a:ea typeface="幼圆" panose="02010509060101010101" charset="-122"/>
              <a:cs typeface="Consolas" panose="020B0609020204030204" charset="0"/>
            </a:endParaRPr>
          </a:p>
          <a:p>
            <a:pPr lvl="1">
              <a:lnSpc>
                <a:spcPct val="130000"/>
              </a:lnSpc>
            </a:pPr>
            <a:r>
              <a:rPr lang="zh-CN" altLang="en-US" sz="1800">
                <a:latin typeface="Consolas" panose="020B0609020204030204" charset="0"/>
                <a:ea typeface="幼圆" panose="02010509060101010101" charset="-122"/>
                <a:cs typeface="Consolas" panose="020B0609020204030204" charset="0"/>
              </a:rPr>
              <a:t>附录</a:t>
            </a:r>
            <a:endParaRPr lang="zh-CN" altLang="en-US" sz="1800">
              <a:latin typeface="Consolas" panose="020B0609020204030204" charset="0"/>
              <a:ea typeface="幼圆" panose="02010509060101010101" charset="-122"/>
              <a:cs typeface="Consolas" panose="020B0609020204030204" charset="0"/>
            </a:endParaRPr>
          </a:p>
          <a:p>
            <a:pPr lvl="1">
              <a:lnSpc>
                <a:spcPct val="130000"/>
              </a:lnSpc>
            </a:pPr>
            <a:r>
              <a:rPr lang="zh-CN" altLang="en-US" sz="1800">
                <a:latin typeface="Consolas" panose="020B0609020204030204" charset="0"/>
                <a:ea typeface="幼圆" panose="02010509060101010101" charset="-122"/>
                <a:cs typeface="Consolas" panose="020B0609020204030204" charset="0"/>
              </a:rPr>
              <a:t>https://blog.xinshijiededa.men/unicode/?continueFlag=8b470aa89ed5822ce6cfaf0555619e89</a:t>
            </a:r>
            <a:endParaRPr lang="zh-CN" altLang="en-US" sz="1800">
              <a:latin typeface="Consolas" panose="020B0609020204030204" charset="0"/>
              <a:ea typeface="幼圆" panose="02010509060101010101" charset="-122"/>
              <a:cs typeface="Consolas" panose="020B0609020204030204" charset="0"/>
            </a:endParaRPr>
          </a:p>
          <a:p>
            <a:pPr lvl="1">
              <a:lnSpc>
                <a:spcPct val="130000"/>
              </a:lnSpc>
            </a:pPr>
            <a:r>
              <a:rPr lang="en-US" altLang="zh-CN" sz="1800">
                <a:latin typeface="Consolas" panose="020B0609020204030204" charset="0"/>
                <a:ea typeface="幼圆" panose="02010509060101010101" charset="-122"/>
                <a:cs typeface="Consolas" panose="020B0609020204030204" charset="0"/>
              </a:rPr>
              <a:t>Unicode</a:t>
            </a:r>
            <a:r>
              <a:rPr lang="zh-CN" altLang="en-US" sz="1800">
                <a:latin typeface="Consolas" panose="020B0609020204030204" charset="0"/>
                <a:ea typeface="幼圆" panose="02010509060101010101" charset="-122"/>
                <a:cs typeface="Consolas" panose="020B0609020204030204" charset="0"/>
              </a:rPr>
              <a:t>官网：</a:t>
            </a:r>
            <a:r>
              <a:rPr lang="en-US" altLang="zh-CN" sz="1800">
                <a:latin typeface="Consolas" panose="020B0609020204030204" charset="0"/>
                <a:ea typeface="幼圆" panose="02010509060101010101" charset="-122"/>
                <a:cs typeface="Consolas" panose="020B0609020204030204" charset="0"/>
              </a:rPr>
              <a:t>https://home.unicode.org/ </a:t>
            </a:r>
            <a:endParaRPr lang="en-US" altLang="zh-CN"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198120" y="832485"/>
            <a:ext cx="6313805" cy="1834515"/>
          </a:xfrm>
          <a:prstGeom prst="rect">
            <a:avLst/>
          </a:prstGeom>
        </p:spPr>
      </p:pic>
      <p:sp>
        <p:nvSpPr>
          <p:cNvPr id="5" name="文本框 4"/>
          <p:cNvSpPr txBox="1"/>
          <p:nvPr/>
        </p:nvSpPr>
        <p:spPr>
          <a:xfrm>
            <a:off x="6740525" y="217170"/>
            <a:ext cx="4222115" cy="2168525"/>
          </a:xfrm>
          <a:prstGeom prst="rect">
            <a:avLst/>
          </a:prstGeom>
          <a:noFill/>
        </p:spPr>
        <p:txBody>
          <a:bodyPr wrap="square" rtlCol="0">
            <a:spAutoFit/>
          </a:bodyPr>
          <a:p>
            <a:pPr>
              <a:lnSpc>
                <a:spcPct val="150000"/>
              </a:lnSpc>
            </a:pPr>
            <a:r>
              <a:rPr lang="zh-CN" altLang="en-US">
                <a:latin typeface="Consolas" panose="020B0609020204030204" charset="0"/>
                <a:ea typeface="幼圆" panose="02010509060101010101" charset="-122"/>
                <a:cs typeface="Consolas" panose="020B0609020204030204" charset="0"/>
              </a:rPr>
              <a:t>最高的</a:t>
            </a:r>
            <a:r>
              <a:rPr lang="en-US" altLang="zh-CN">
                <a:latin typeface="Consolas" panose="020B0609020204030204" charset="0"/>
                <a:ea typeface="幼圆" panose="02010509060101010101" charset="-122"/>
                <a:cs typeface="Consolas" panose="020B0609020204030204" charset="0"/>
              </a:rPr>
              <a:t>16</a:t>
            </a:r>
            <a:r>
              <a:rPr lang="zh-CN" altLang="en-US">
                <a:latin typeface="Consolas" panose="020B0609020204030204" charset="0"/>
                <a:ea typeface="幼圆" panose="02010509060101010101" charset="-122"/>
                <a:cs typeface="Consolas" panose="020B0609020204030204" charset="0"/>
              </a:rPr>
              <a:t>位定义平面</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基本多语言平面（</a:t>
            </a:r>
            <a:r>
              <a:rPr lang="en-US" altLang="zh-CN">
                <a:latin typeface="Consolas" panose="020B0609020204030204" charset="0"/>
                <a:ea typeface="幼圆" panose="02010509060101010101" charset="-122"/>
                <a:cs typeface="Consolas" panose="020B0609020204030204" charset="0"/>
                <a:sym typeface="+mn-ea"/>
              </a:rPr>
              <a:t>BMP</a:t>
            </a:r>
            <a:r>
              <a:rPr lang="zh-CN" altLang="en-US">
                <a:latin typeface="Consolas" panose="020B0609020204030204" charset="0"/>
                <a:ea typeface="幼圆" panose="02010509060101010101" charset="-122"/>
                <a:cs typeface="Consolas" panose="020B0609020204030204" charset="0"/>
              </a:rPr>
              <a:t>）：最高</a:t>
            </a:r>
            <a:r>
              <a:rPr lang="en-US" altLang="zh-CN">
                <a:latin typeface="Consolas" panose="020B0609020204030204" charset="0"/>
                <a:ea typeface="幼圆" panose="02010509060101010101" charset="-122"/>
                <a:cs typeface="Consolas" panose="020B0609020204030204" charset="0"/>
              </a:rPr>
              <a:t>16</a:t>
            </a:r>
            <a:r>
              <a:rPr lang="zh-CN" altLang="en-US">
                <a:latin typeface="Consolas" panose="020B0609020204030204" charset="0"/>
                <a:ea typeface="幼圆" panose="02010509060101010101" charset="-122"/>
                <a:cs typeface="Consolas" panose="020B0609020204030204" charset="0"/>
              </a:rPr>
              <a:t>位</a:t>
            </a:r>
            <a:r>
              <a:rPr lang="en-US" altLang="zh-CN">
                <a:latin typeface="Consolas" panose="020B0609020204030204" charset="0"/>
                <a:ea typeface="幼圆" panose="02010509060101010101" charset="-122"/>
                <a:cs typeface="Consolas" panose="020B0609020204030204" charset="0"/>
              </a:rPr>
              <a:t>=0</a:t>
            </a:r>
            <a:r>
              <a:rPr lang="zh-CN" altLang="en-US">
                <a:latin typeface="Consolas" panose="020B0609020204030204" charset="0"/>
                <a:ea typeface="幼圆" panose="02010509060101010101" charset="-122"/>
                <a:cs typeface="Consolas" panose="020B0609020204030204" charset="0"/>
              </a:rPr>
              <a:t>，平面（</a:t>
            </a:r>
            <a:r>
              <a:rPr lang="en-US" altLang="zh-CN">
                <a:latin typeface="Consolas" panose="020B0609020204030204" charset="0"/>
                <a:ea typeface="幼圆" panose="02010509060101010101" charset="-122"/>
                <a:cs typeface="Consolas" panose="020B0609020204030204" charset="0"/>
              </a:rPr>
              <a:t>0000</a:t>
            </a:r>
            <a:r>
              <a:rPr lang="zh-CN" altLang="en-US">
                <a:latin typeface="Consolas" panose="020B0609020204030204" charset="0"/>
                <a:ea typeface="幼圆" panose="02010509060101010101" charset="-122"/>
                <a:cs typeface="Consolas" panose="020B0609020204030204" charset="0"/>
              </a:rPr>
              <a:t>）</a:t>
            </a:r>
            <a:r>
              <a:rPr lang="en-US" altLang="zh-CN" baseline="-25000">
                <a:solidFill>
                  <a:schemeClr val="tx1"/>
                </a:solidFill>
                <a:uFillTx/>
                <a:latin typeface="Consolas" panose="020B0609020204030204" charset="0"/>
                <a:ea typeface="幼圆" panose="02010509060101010101" charset="-122"/>
                <a:cs typeface="Consolas" panose="020B0609020204030204" charset="0"/>
              </a:rPr>
              <a:t>16</a:t>
            </a:r>
            <a:endParaRPr lang="en-US" altLang="zh-CN">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编码为</a:t>
            </a:r>
            <a:r>
              <a:rPr lang="en-US" altLang="zh-CN">
                <a:latin typeface="Consolas" panose="020B0609020204030204" charset="0"/>
                <a:ea typeface="幼圆" panose="02010509060101010101" charset="-122"/>
                <a:cs typeface="Consolas" panose="020B0609020204030204" charset="0"/>
              </a:rPr>
              <a:t>U+XXXXXXXX</a:t>
            </a:r>
            <a:endParaRPr lang="en-US" altLang="zh-CN">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平面（</a:t>
            </a:r>
            <a:r>
              <a:rPr lang="en-US" altLang="zh-CN">
                <a:latin typeface="Consolas" panose="020B0609020204030204" charset="0"/>
                <a:ea typeface="幼圆" panose="02010509060101010101" charset="-122"/>
                <a:cs typeface="Consolas" panose="020B0609020204030204" charset="0"/>
              </a:rPr>
              <a:t>0001</a:t>
            </a:r>
            <a:r>
              <a:rPr lang="zh-CN" altLang="en-US">
                <a:latin typeface="Consolas" panose="020B0609020204030204" charset="0"/>
                <a:ea typeface="幼圆" panose="02010509060101010101" charset="-122"/>
                <a:cs typeface="Consolas" panose="020B0609020204030204" charset="0"/>
              </a:rPr>
              <a:t>）</a:t>
            </a:r>
            <a:r>
              <a:rPr lang="en-US" altLang="zh-CN" baseline="-25000">
                <a:solidFill>
                  <a:schemeClr val="tx1"/>
                </a:solidFill>
                <a:uFillTx/>
                <a:latin typeface="Consolas" panose="020B0609020204030204" charset="0"/>
                <a:ea typeface="幼圆" panose="02010509060101010101" charset="-122"/>
                <a:cs typeface="Consolas" panose="020B0609020204030204" charset="0"/>
              </a:rPr>
              <a:t>16</a:t>
            </a:r>
            <a:r>
              <a:rPr lang="zh-CN" altLang="en-US">
                <a:latin typeface="Consolas" panose="020B0609020204030204" charset="0"/>
                <a:ea typeface="幼圆" panose="02010509060101010101" charset="-122"/>
                <a:cs typeface="Consolas" panose="020B0609020204030204" charset="0"/>
              </a:rPr>
              <a:t>是辅助多语言平面</a:t>
            </a:r>
            <a:endParaRPr lang="zh-CN" altLang="en-US">
              <a:latin typeface="Consolas" panose="020B0609020204030204" charset="0"/>
              <a:ea typeface="幼圆" panose="02010509060101010101" charset="-122"/>
              <a:cs typeface="Consolas" panose="020B0609020204030204" charset="0"/>
            </a:endParaRPr>
          </a:p>
        </p:txBody>
      </p:sp>
      <p:pic>
        <p:nvPicPr>
          <p:cNvPr id="6" name="图片 5"/>
          <p:cNvPicPr>
            <a:picLocks noChangeAspect="1"/>
          </p:cNvPicPr>
          <p:nvPr>
            <p:custDataLst>
              <p:tags r:id="rId3"/>
            </p:custDataLst>
          </p:nvPr>
        </p:nvPicPr>
        <p:blipFill>
          <a:blip r:embed="rId4"/>
          <a:stretch>
            <a:fillRect/>
          </a:stretch>
        </p:blipFill>
        <p:spPr>
          <a:xfrm>
            <a:off x="6556375" y="2667000"/>
            <a:ext cx="5483225" cy="3949065"/>
          </a:xfrm>
          <a:prstGeom prst="rect">
            <a:avLst/>
          </a:prstGeom>
        </p:spPr>
      </p:pic>
    </p:spTree>
    <p:custDataLst>
      <p:tags r:id="rId5"/>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如何存储音频</a:t>
            </a:r>
            <a:endParaRPr lang="zh-CN" altLang="en-US"/>
          </a:p>
        </p:txBody>
      </p:sp>
      <p:sp>
        <p:nvSpPr>
          <p:cNvPr id="5" name="副标题 4"/>
          <p:cNvSpPr/>
          <p:nvPr>
            <p:ph type="subTitle" idx="1"/>
          </p:nvPr>
        </p:nvSpPr>
        <p:spPr/>
        <p:txBody>
          <a:bodyPr/>
          <a:p>
            <a:r>
              <a:rPr lang="zh-CN" altLang="en-US" sz="1800"/>
              <a:t>STORING AUDIO</a:t>
            </a:r>
            <a:endParaRPr lang="zh-CN" altLang="en-US" sz="180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位置化系统</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rPr>
              <a:t>一个</a:t>
            </a:r>
            <a:r>
              <a:rPr lang="en-US" altLang="zh-CN" sz="1800">
                <a:latin typeface="Consolas" panose="020B0609020204030204" charset="0"/>
                <a:ea typeface="幼圆" panose="02010509060101010101" charset="-122"/>
              </a:rPr>
              <a:t>number</a:t>
            </a:r>
            <a:r>
              <a:rPr lang="zh-CN" altLang="en-US" sz="1800">
                <a:latin typeface="Consolas" panose="020B0609020204030204" charset="0"/>
                <a:ea typeface="幼圆" panose="02010509060101010101" charset="-122"/>
              </a:rPr>
              <a:t>由</a:t>
            </a:r>
            <a:r>
              <a:rPr lang="en-US" altLang="zh-CN" sz="1800">
                <a:latin typeface="Consolas" panose="020B0609020204030204" charset="0"/>
                <a:ea typeface="幼圆" panose="02010509060101010101" charset="-122"/>
              </a:rPr>
              <a:t> </a:t>
            </a:r>
            <a:r>
              <a:rPr lang="zh-CN" sz="1800">
                <a:latin typeface="Consolas" panose="020B0609020204030204" charset="0"/>
                <a:ea typeface="幼圆" panose="02010509060101010101" charset="-122"/>
              </a:rPr>
              <a:t>符号</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数字</a:t>
            </a:r>
            <a:r>
              <a:rPr sz="1800">
                <a:latin typeface="Consolas" panose="020B0609020204030204" charset="0"/>
                <a:ea typeface="幼圆" panose="02010509060101010101" charset="-122"/>
              </a:rPr>
              <a:t>symbols (digits)</a:t>
            </a:r>
            <a:r>
              <a:rPr lang="en-US" sz="1800">
                <a:latin typeface="Consolas" panose="020B0609020204030204" charset="0"/>
                <a:ea typeface="幼圆" panose="02010509060101010101" charset="-122"/>
              </a:rPr>
              <a:t> </a:t>
            </a:r>
            <a:r>
              <a:rPr lang="zh-CN" altLang="en-US" sz="1800">
                <a:latin typeface="Consolas" panose="020B0609020204030204" charset="0"/>
                <a:ea typeface="幼圆" panose="02010509060101010101" charset="-122"/>
              </a:rPr>
              <a:t>组成</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 the</a:t>
            </a:r>
            <a:r>
              <a:rPr lang="zh-CN" altLang="en-US" sz="1800">
                <a:solidFill>
                  <a:srgbClr val="FF0000"/>
                </a:solidFill>
                <a:latin typeface="Consolas" panose="020B0609020204030204" charset="0"/>
                <a:ea typeface="幼圆" panose="02010509060101010101" charset="-122"/>
              </a:rPr>
              <a:t> position</a:t>
            </a:r>
            <a:r>
              <a:rPr lang="zh-CN" altLang="en-US" sz="1800">
                <a:latin typeface="Consolas" panose="020B0609020204030204" charset="0"/>
                <a:ea typeface="幼圆" panose="02010509060101010101" charset="-122"/>
              </a:rPr>
              <a:t> a symbol occupies in the number determines the value it represents.</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数字所在的位置</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数位对于它代表的值很关键</a:t>
            </a:r>
            <a:endParaRPr lang="zh-CN" altLang="en-US" sz="1800">
              <a:latin typeface="Consolas" panose="020B0609020204030204" charset="0"/>
              <a:ea typeface="幼圆" panose="02010509060101010101" charset="-122"/>
            </a:endParaRPr>
          </a:p>
          <a:p>
            <a:pPr lvl="1"/>
            <a:endParaRPr lang="zh-CN" altLang="en-US" sz="1800">
              <a:latin typeface="Consolas" panose="020B0609020204030204" charset="0"/>
              <a:ea typeface="幼圆" panose="02010509060101010101" charset="-122"/>
            </a:endParaRPr>
          </a:p>
          <a:p>
            <a:pPr lvl="0"/>
            <a:r>
              <a:rPr lang="en-US" altLang="zh-CN" sz="1800">
                <a:latin typeface="Consolas" panose="020B0609020204030204" charset="0"/>
                <a:ea typeface="幼圆" panose="02010509060101010101" charset="-122"/>
              </a:rPr>
              <a:t>S </a:t>
            </a:r>
            <a:r>
              <a:rPr lang="zh-CN" altLang="en-US" sz="1800">
                <a:latin typeface="Consolas" panose="020B0609020204030204" charset="0"/>
                <a:ea typeface="幼圆" panose="02010509060101010101" charset="-122"/>
              </a:rPr>
              <a:t>符号集</a:t>
            </a:r>
            <a:endParaRPr lang="zh-CN" altLang="en-US" sz="1800">
              <a:latin typeface="Consolas" panose="020B0609020204030204" charset="0"/>
              <a:ea typeface="幼圆" panose="02010509060101010101" charset="-122"/>
            </a:endParaRPr>
          </a:p>
          <a:p>
            <a:pPr lvl="0"/>
            <a:r>
              <a:rPr lang="en-US" altLang="zh-CN" sz="1800">
                <a:latin typeface="Consolas" panose="020B0609020204030204" charset="0"/>
                <a:ea typeface="幼圆" panose="02010509060101010101" charset="-122"/>
              </a:rPr>
              <a:t>b </a:t>
            </a:r>
            <a:r>
              <a:rPr lang="zh-CN" altLang="en-US" sz="1800">
                <a:latin typeface="Consolas" panose="020B0609020204030204" charset="0"/>
                <a:ea typeface="幼圆" panose="02010509060101010101" charset="-122"/>
              </a:rPr>
              <a:t>底（</a:t>
            </a:r>
            <a:r>
              <a:rPr lang="en-US" altLang="zh-CN" sz="1800">
                <a:latin typeface="Consolas" panose="020B0609020204030204" charset="0"/>
                <a:ea typeface="幼圆" panose="02010509060101010101" charset="-122"/>
              </a:rPr>
              <a:t>base/radix</a:t>
            </a:r>
            <a:r>
              <a:rPr lang="zh-CN" altLang="en-US" sz="1800">
                <a:latin typeface="Consolas" panose="020B0609020204030204" charset="0"/>
                <a:ea typeface="幼圆" panose="02010509060101010101" charset="-122"/>
              </a:rPr>
              <a:t>）</a:t>
            </a:r>
            <a:endParaRPr lang="zh-CN" altLang="en-US" sz="1800">
              <a:latin typeface="Consolas" panose="020B0609020204030204" charset="0"/>
              <a:ea typeface="幼圆" panose="02010509060101010101" charset="-122"/>
            </a:endParaRPr>
          </a:p>
          <a:p>
            <a:pPr lvl="0"/>
            <a:r>
              <a:rPr lang="en-US" altLang="zh-CN" sz="1800">
                <a:latin typeface="Consolas" panose="020B0609020204030204" charset="0"/>
                <a:ea typeface="幼圆" panose="02010509060101010101" charset="-122"/>
              </a:rPr>
              <a:t>k b</a:t>
            </a:r>
            <a:r>
              <a:rPr lang="zh-CN" altLang="en-US" sz="1800">
                <a:latin typeface="Consolas" panose="020B0609020204030204" charset="0"/>
                <a:ea typeface="幼圆" panose="02010509060101010101" charset="-122"/>
              </a:rPr>
              <a:t>的幂，代表整数部分第几位</a:t>
            </a:r>
            <a:endParaRPr lang="zh-CN" altLang="en-US" sz="1800">
              <a:latin typeface="Consolas" panose="020B0609020204030204" charset="0"/>
              <a:ea typeface="幼圆" panose="02010509060101010101" charset="-122"/>
            </a:endParaRPr>
          </a:p>
          <a:p>
            <a:pPr lvl="0"/>
            <a:r>
              <a:rPr lang="en-US" altLang="zh-CN" sz="1800">
                <a:latin typeface="Consolas" panose="020B0609020204030204" charset="0"/>
                <a:ea typeface="幼圆" panose="02010509060101010101" charset="-122"/>
              </a:rPr>
              <a:t>L </a:t>
            </a:r>
            <a:r>
              <a:rPr lang="zh-CN" altLang="en-US" sz="1800">
                <a:latin typeface="Consolas" panose="020B0609020204030204" charset="0"/>
                <a:ea typeface="幼圆" panose="02010509060101010101" charset="-122"/>
              </a:rPr>
              <a:t>小数部分第几位</a:t>
            </a:r>
            <a:endParaRPr lang="zh-CN" altLang="en-US" sz="1800">
              <a:latin typeface="Consolas" panose="020B0609020204030204" charset="0"/>
              <a:ea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4971415" y="3510280"/>
            <a:ext cx="6852285" cy="2009140"/>
          </a:xfrm>
          <a:prstGeom prst="rect">
            <a:avLst/>
          </a:prstGeom>
        </p:spPr>
      </p:pic>
    </p:spTree>
    <p:custDataLst>
      <p:tags r:id="rId3"/>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96590" y="59125"/>
            <a:ext cx="10969200" cy="705600"/>
          </a:xfrm>
        </p:spPr>
        <p:txBody>
          <a:bodyPr>
            <a:normAutofit/>
          </a:bodyPr>
          <a:p>
            <a:r>
              <a:rPr lang="zh-CN" altLang="en-US"/>
              <a:t>音频存储</a:t>
            </a:r>
            <a:endParaRPr lang="zh-CN" altLang="en-US"/>
          </a:p>
        </p:txBody>
      </p:sp>
      <p:sp>
        <p:nvSpPr>
          <p:cNvPr id="3" name="内容占位符 2"/>
          <p:cNvSpPr/>
          <p:nvPr>
            <p:ph idx="1"/>
          </p:nvPr>
        </p:nvSpPr>
        <p:spPr>
          <a:xfrm>
            <a:off x="171450" y="694690"/>
            <a:ext cx="11746230" cy="6094095"/>
          </a:xfrm>
        </p:spPr>
        <p:txBody>
          <a:bodyPr>
            <a:noAutofit/>
          </a:bodyPr>
          <a:p>
            <a:r>
              <a:rPr lang="zh-CN" altLang="en-US">
                <a:latin typeface="Consolas" panose="020B0609020204030204" charset="0"/>
                <a:ea typeface="幼圆" panose="02010509060101010101" charset="-122"/>
                <a:cs typeface="Consolas" panose="020B0609020204030204" charset="0"/>
              </a:rPr>
              <a:t>音频是对时间变化的实体，我们在每一时刻度量声音的密度（信号量）</a:t>
            </a:r>
            <a:endParaRPr lang="zh-CN" altLang="en-US">
              <a:latin typeface="Consolas" panose="020B0609020204030204" charset="0"/>
              <a:ea typeface="幼圆" panose="02010509060101010101" charset="-122"/>
              <a:cs typeface="Consolas" panose="020B0609020204030204" charset="0"/>
            </a:endParaRPr>
          </a:p>
          <a:p>
            <a:pPr lvl="1"/>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存储声音，就是存储一个音频信号的密度</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Audio is an example of analog data.音频是一个模拟数据的例子。</a:t>
            </a:r>
            <a:endParaRPr lang="zh-CN" altLang="en-US" sz="1800">
              <a:latin typeface="Consolas" panose="020B0609020204030204" charset="0"/>
              <a:ea typeface="幼圆" panose="02010509060101010101" charset="-122"/>
              <a:cs typeface="Consolas" panose="020B0609020204030204" charset="0"/>
            </a:endParaRPr>
          </a:p>
          <a:p>
            <a:pPr lvl="0"/>
            <a:r>
              <a:rPr lang="zh-CN" altLang="en-US">
                <a:latin typeface="Consolas" panose="020B0609020204030204" charset="0"/>
                <a:ea typeface="幼圆" panose="02010509060101010101" charset="-122"/>
                <a:cs typeface="Consolas" panose="020B0609020204030204" charset="0"/>
              </a:rPr>
              <a:t>采样 Sampling</a:t>
            </a:r>
            <a:endParaRPr lang="zh-CN" altLang="en-US">
              <a:latin typeface="Consolas" panose="020B0609020204030204" charset="0"/>
              <a:ea typeface="幼圆" panose="02010509060101010101" charset="-122"/>
              <a:cs typeface="Consolas" panose="020B0609020204030204" charset="0"/>
            </a:endParaRPr>
          </a:p>
          <a:p>
            <a:pPr marL="457200" lvl="2"/>
            <a:r>
              <a:rPr lang="zh-CN" altLang="en-US" sz="1800">
                <a:latin typeface="Consolas" panose="020B0609020204030204" charset="0"/>
                <a:ea typeface="幼圆" panose="02010509060101010101" charset="-122"/>
                <a:cs typeface="Consolas" panose="020B0609020204030204" charset="0"/>
                <a:sym typeface="+mn-ea"/>
              </a:rPr>
              <a:t>一个音频信号在一秒内有无数个值，但内存单元有限，所以在模拟信号上选择有限的点，即样本，来代表这个信号。</a:t>
            </a:r>
            <a:endParaRPr lang="zh-CN" altLang="en-US" sz="1800">
              <a:latin typeface="Consolas" panose="020B0609020204030204" charset="0"/>
              <a:ea typeface="幼圆" panose="02010509060101010101" charset="-122"/>
              <a:cs typeface="Consolas" panose="020B0609020204030204" charset="0"/>
              <a:sym typeface="+mn-ea"/>
            </a:endParaRPr>
          </a:p>
          <a:p>
            <a:pPr marL="457200" lvl="2"/>
            <a:r>
              <a:rPr lang="zh-CN" altLang="en-US" sz="1800">
                <a:latin typeface="Consolas" panose="020B0609020204030204" charset="0"/>
                <a:ea typeface="幼圆" panose="02010509060101010101" charset="-122"/>
                <a:cs typeface="Consolas" panose="020B0609020204030204" charset="0"/>
              </a:rPr>
              <a:t>采样率</a:t>
            </a:r>
            <a:r>
              <a:rPr lang="en-US" altLang="zh-CN" sz="1800">
                <a:latin typeface="Consolas" panose="020B0609020204030204" charset="0"/>
                <a:ea typeface="幼圆" panose="02010509060101010101" charset="-122"/>
                <a:cs typeface="Consolas" panose="020B0609020204030204" charset="0"/>
              </a:rPr>
              <a:t>S</a:t>
            </a:r>
            <a:r>
              <a:rPr lang="zh-CN" altLang="en-US" sz="1800">
                <a:latin typeface="Consolas" panose="020B0609020204030204" charset="0"/>
                <a:ea typeface="幼圆" panose="02010509060101010101" charset="-122"/>
                <a:cs typeface="Consolas" panose="020B0609020204030204" charset="0"/>
              </a:rPr>
              <a:t>（Sampling rate）：每秒采取的样本数量。目前的音频编码主流标准是</a:t>
            </a:r>
            <a:r>
              <a:rPr lang="en-US" altLang="zh-CN" sz="1800">
                <a:latin typeface="Consolas" panose="020B0609020204030204" charset="0"/>
                <a:ea typeface="幼圆" panose="02010509060101010101" charset="-122"/>
                <a:cs typeface="Consolas" panose="020B0609020204030204" charset="0"/>
              </a:rPr>
              <a:t>MP3(MPEG Layer3),</a:t>
            </a:r>
            <a:r>
              <a:rPr lang="zh-CN" altLang="en-US" sz="1800">
                <a:latin typeface="Consolas" panose="020B0609020204030204" charset="0"/>
                <a:ea typeface="幼圆" panose="02010509060101010101" charset="-122"/>
                <a:cs typeface="Consolas" panose="020B0609020204030204" charset="0"/>
              </a:rPr>
              <a:t>可以达到每秒采样</a:t>
            </a:r>
            <a:r>
              <a:rPr lang="en-US" altLang="zh-CN" sz="1800">
                <a:latin typeface="Consolas" panose="020B0609020204030204" charset="0"/>
                <a:ea typeface="幼圆" panose="02010509060101010101" charset="-122"/>
                <a:cs typeface="Consolas" panose="020B0609020204030204" charset="0"/>
              </a:rPr>
              <a:t>44100</a:t>
            </a:r>
            <a:r>
              <a:rPr lang="zh-CN" altLang="en-US" sz="1800">
                <a:latin typeface="Consolas" panose="020B0609020204030204" charset="0"/>
                <a:ea typeface="幼圆" panose="02010509060101010101" charset="-122"/>
                <a:cs typeface="Consolas" panose="020B0609020204030204" charset="0"/>
              </a:rPr>
              <a:t>个样本。</a:t>
            </a:r>
            <a:endParaRPr lang="zh-CN" altLang="en-US" sz="1800">
              <a:latin typeface="Consolas" panose="020B0609020204030204" charset="0"/>
              <a:ea typeface="幼圆" panose="02010509060101010101" charset="-122"/>
              <a:cs typeface="Consolas" panose="020B0609020204030204" charset="0"/>
            </a:endParaRPr>
          </a:p>
          <a:p>
            <a:pPr marL="0" lvl="0"/>
            <a:r>
              <a:rPr lang="zh-CN" altLang="en-US">
                <a:latin typeface="Consolas" panose="020B0609020204030204" charset="0"/>
                <a:ea typeface="幼圆" panose="02010509060101010101" charset="-122"/>
                <a:cs typeface="Consolas" panose="020B0609020204030204" charset="0"/>
              </a:rPr>
              <a:t>量化（Quantization）：将样本截取为最接近的整数值的过程。比如样本实际值是</a:t>
            </a:r>
            <a:r>
              <a:rPr lang="en-US" altLang="zh-CN">
                <a:latin typeface="Consolas" panose="020B0609020204030204" charset="0"/>
                <a:ea typeface="幼圆" panose="02010509060101010101" charset="-122"/>
                <a:cs typeface="Consolas" panose="020B0609020204030204" charset="0"/>
              </a:rPr>
              <a:t>17.2</a:t>
            </a:r>
            <a:r>
              <a:rPr lang="zh-CN" altLang="en-US">
                <a:latin typeface="Consolas" panose="020B0609020204030204" charset="0"/>
                <a:ea typeface="幼圆" panose="02010509060101010101" charset="-122"/>
                <a:cs typeface="Consolas" panose="020B0609020204030204" charset="0"/>
              </a:rPr>
              <a:t>，则截取为</a:t>
            </a:r>
            <a:r>
              <a:rPr lang="en-US" altLang="zh-CN">
                <a:latin typeface="Consolas" panose="020B0609020204030204" charset="0"/>
                <a:ea typeface="幼圆" panose="02010509060101010101" charset="-122"/>
                <a:cs typeface="Consolas" panose="020B0609020204030204" charset="0"/>
              </a:rPr>
              <a:t>17</a:t>
            </a:r>
            <a:r>
              <a:rPr lang="zh-CN" altLang="en-US">
                <a:latin typeface="Consolas" panose="020B0609020204030204" charset="0"/>
                <a:ea typeface="幼圆" panose="02010509060101010101" charset="-122"/>
                <a:cs typeface="Consolas" panose="020B0609020204030204" charset="0"/>
              </a:rPr>
              <a:t>；</a:t>
            </a:r>
            <a:r>
              <a:rPr lang="en-US" altLang="zh-CN">
                <a:latin typeface="Consolas" panose="020B0609020204030204" charset="0"/>
                <a:ea typeface="幼圆" panose="02010509060101010101" charset="-122"/>
                <a:cs typeface="Consolas" panose="020B0609020204030204" charset="0"/>
              </a:rPr>
              <a:t>17.9</a:t>
            </a:r>
            <a:r>
              <a:rPr lang="zh-CN" altLang="en-US">
                <a:latin typeface="Consolas" panose="020B0609020204030204" charset="0"/>
                <a:ea typeface="幼圆" panose="02010509060101010101" charset="-122"/>
                <a:cs typeface="Consolas" panose="020B0609020204030204" charset="0"/>
              </a:rPr>
              <a:t>，</a:t>
            </a:r>
            <a:r>
              <a:rPr lang="en-US" altLang="zh-CN">
                <a:latin typeface="Consolas" panose="020B0609020204030204" charset="0"/>
                <a:ea typeface="幼圆" panose="02010509060101010101" charset="-122"/>
                <a:cs typeface="Consolas" panose="020B0609020204030204" charset="0"/>
              </a:rPr>
              <a:t>18</a:t>
            </a:r>
            <a:r>
              <a:rPr lang="zh-CN" altLang="en-US">
                <a:latin typeface="Consolas" panose="020B0609020204030204" charset="0"/>
                <a:ea typeface="幼圆" panose="02010509060101010101" charset="-122"/>
                <a:cs typeface="Consolas" panose="020B0609020204030204" charset="0"/>
              </a:rPr>
              <a:t>。</a:t>
            </a:r>
            <a:endParaRPr lang="zh-CN" altLang="en-US">
              <a:latin typeface="Consolas" panose="020B0609020204030204" charset="0"/>
              <a:ea typeface="幼圆" panose="02010509060101010101" charset="-122"/>
              <a:cs typeface="Consolas" panose="020B0609020204030204" charset="0"/>
            </a:endParaRPr>
          </a:p>
          <a:p>
            <a:pPr marL="0" lvl="0"/>
            <a:r>
              <a:rPr lang="zh-CN" altLang="en-US">
                <a:latin typeface="Consolas" panose="020B0609020204030204" charset="0"/>
                <a:ea typeface="幼圆" panose="02010509060101010101" charset="-122"/>
                <a:cs typeface="Consolas" panose="020B0609020204030204" charset="0"/>
              </a:rPr>
              <a:t>编码（Encoding）：将样本值编码为位模式。</a:t>
            </a:r>
            <a:endParaRPr lang="zh-CN" altLang="en-US">
              <a:latin typeface="Consolas" panose="020B0609020204030204" charset="0"/>
              <a:ea typeface="幼圆" panose="02010509060101010101" charset="-122"/>
              <a:cs typeface="Consolas" panose="020B0609020204030204" charset="0"/>
            </a:endParaRPr>
          </a:p>
          <a:p>
            <a:pPr marL="457200" lvl="2"/>
            <a:r>
              <a:rPr lang="zh-CN" altLang="en-US" sz="1800">
                <a:latin typeface="Consolas" panose="020B0609020204030204" charset="0"/>
                <a:ea typeface="幼圆" panose="02010509060101010101" charset="-122"/>
                <a:cs typeface="Consolas" panose="020B0609020204030204" charset="0"/>
              </a:rPr>
              <a:t>每样本位（Bit per sample）：分配多少位给每个样本。位深度</a:t>
            </a:r>
            <a:r>
              <a:rPr lang="en-US" altLang="zh-CN" sz="1800">
                <a:latin typeface="Consolas" panose="020B0609020204030204" charset="0"/>
                <a:ea typeface="幼圆" panose="02010509060101010101" charset="-122"/>
                <a:cs typeface="Consolas" panose="020B0609020204030204" charset="0"/>
              </a:rPr>
              <a:t>B</a:t>
            </a:r>
            <a:r>
              <a:rPr lang="zh-CN" altLang="en-US"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sym typeface="+mn-ea"/>
              </a:rPr>
              <a:t>bit depth）：</a:t>
            </a:r>
            <a:r>
              <a:rPr lang="en-US" altLang="zh-CN" sz="1800">
                <a:latin typeface="Consolas" panose="020B0609020204030204" charset="0"/>
                <a:ea typeface="幼圆" panose="02010509060101010101" charset="-122"/>
                <a:cs typeface="Consolas" panose="020B0609020204030204" charset="0"/>
              </a:rPr>
              <a:t>8bit/16/24/32</a:t>
            </a:r>
            <a:endParaRPr lang="zh-CN" altLang="en-US" sz="1800">
              <a:latin typeface="Consolas" panose="020B0609020204030204" charset="0"/>
              <a:ea typeface="幼圆" panose="02010509060101010101" charset="-122"/>
              <a:cs typeface="Consolas" panose="020B0609020204030204" charset="0"/>
            </a:endParaRPr>
          </a:p>
          <a:p>
            <a:pPr marL="457200" lvl="2"/>
            <a:r>
              <a:rPr lang="zh-CN" altLang="en-US" sz="1800">
                <a:latin typeface="Consolas" panose="020B0609020204030204" charset="0"/>
                <a:ea typeface="幼圆" panose="02010509060101010101" charset="-122"/>
                <a:cs typeface="Consolas" panose="020B0609020204030204" charset="0"/>
              </a:rPr>
              <a:t>位率</a:t>
            </a:r>
            <a:r>
              <a:rPr lang="en-US" altLang="zh-CN" sz="1800">
                <a:latin typeface="Consolas" panose="020B0609020204030204" charset="0"/>
                <a:ea typeface="幼圆" panose="02010509060101010101" charset="-122"/>
                <a:cs typeface="Consolas" panose="020B0609020204030204" charset="0"/>
              </a:rPr>
              <a:t>R</a:t>
            </a:r>
            <a:r>
              <a:rPr lang="zh-CN" altLang="en-US" sz="1800">
                <a:latin typeface="Consolas" panose="020B0609020204030204" charset="0"/>
                <a:ea typeface="幼圆" panose="02010509060101010101" charset="-122"/>
                <a:cs typeface="Consolas" panose="020B0609020204030204" charset="0"/>
              </a:rPr>
              <a:t>（Bit rate）：</a:t>
            </a:r>
            <a:r>
              <a:rPr lang="en-US" altLang="zh-CN" sz="1800">
                <a:latin typeface="Consolas" panose="020B0609020204030204" charset="0"/>
                <a:ea typeface="幼圆" panose="02010509060101010101" charset="-122"/>
                <a:cs typeface="Consolas" panose="020B0609020204030204" charset="0"/>
              </a:rPr>
              <a:t>R</a:t>
            </a:r>
            <a:r>
              <a:rPr lang="zh-CN" altLang="en-US" sz="1800">
                <a:latin typeface="Consolas" panose="020B0609020204030204" charset="0"/>
                <a:ea typeface="幼圆" panose="02010509060101010101" charset="-122"/>
                <a:cs typeface="Consolas" panose="020B0609020204030204" charset="0"/>
              </a:rPr>
              <a:t>（一秒音频存储的位）</a:t>
            </a:r>
            <a:r>
              <a:rPr lang="en-US" altLang="zh-CN" sz="1800">
                <a:latin typeface="Consolas" panose="020B0609020204030204" charset="0"/>
                <a:ea typeface="幼圆" panose="02010509060101010101" charset="-122"/>
                <a:cs typeface="Consolas" panose="020B0609020204030204" charset="0"/>
              </a:rPr>
              <a:t>=S</a:t>
            </a:r>
            <a:r>
              <a:rPr lang="zh-CN" altLang="en-US" sz="1800">
                <a:latin typeface="Consolas" panose="020B0609020204030204" charset="0"/>
                <a:ea typeface="幼圆" panose="02010509060101010101" charset="-122"/>
                <a:cs typeface="Consolas" panose="020B0609020204030204" charset="0"/>
              </a:rPr>
              <a:t>（一秒的样本数）×</a:t>
            </a:r>
            <a:r>
              <a:rPr lang="en-US" altLang="zh-CN" sz="1800">
                <a:latin typeface="Consolas" panose="020B0609020204030204" charset="0"/>
                <a:ea typeface="幼圆" panose="02010509060101010101" charset="-122"/>
                <a:cs typeface="Consolas" panose="020B0609020204030204" charset="0"/>
              </a:rPr>
              <a:t>B</a:t>
            </a:r>
            <a:r>
              <a:rPr lang="zh-CN" altLang="en-US" sz="1800">
                <a:latin typeface="Consolas" panose="020B0609020204030204" charset="0"/>
                <a:ea typeface="幼圆" panose="02010509060101010101" charset="-122"/>
                <a:cs typeface="Consolas" panose="020B0609020204030204" charset="0"/>
              </a:rPr>
              <a:t>（每个样本占的位）</a:t>
            </a:r>
            <a:endParaRPr lang="zh-CN" altLang="en-US" sz="1800">
              <a:latin typeface="Consolas" panose="020B0609020204030204" charset="0"/>
              <a:ea typeface="幼圆" panose="02010509060101010101" charset="-122"/>
              <a:cs typeface="Consolas" panose="020B0609020204030204" charset="0"/>
            </a:endParaRPr>
          </a:p>
          <a:p>
            <a:pPr marL="457200" lvl="2"/>
            <a:r>
              <a:rPr lang="en-US" altLang="zh-CN" sz="1800">
                <a:latin typeface="Consolas" panose="020B0609020204030204" charset="0"/>
                <a:ea typeface="幼圆" panose="02010509060101010101" charset="-122"/>
                <a:cs typeface="Consolas" panose="020B0609020204030204" charset="0"/>
              </a:rPr>
              <a:t>MP3</a:t>
            </a:r>
            <a:r>
              <a:rPr lang="zh-CN" altLang="en-US" sz="1800">
                <a:latin typeface="Consolas" panose="020B0609020204030204" charset="0"/>
                <a:ea typeface="幼圆" panose="02010509060101010101" charset="-122"/>
                <a:cs typeface="Consolas" panose="020B0609020204030204" charset="0"/>
              </a:rPr>
              <a:t>格式</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是有损压缩</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a:t>
            </a:r>
            <a:r>
              <a:rPr lang="en-US" altLang="zh-CN" sz="1800">
                <a:latin typeface="Consolas" panose="020B0609020204030204" charset="0"/>
                <a:ea typeface="幼圆" panose="02010509060101010101" charset="-122"/>
                <a:cs typeface="Consolas" panose="020B0609020204030204" charset="0"/>
              </a:rPr>
              <a:t>705600b/s≈689kb/s=44100</a:t>
            </a:r>
            <a:r>
              <a:rPr lang="zh-CN" altLang="en-US" sz="1800">
                <a:latin typeface="Consolas" panose="020B0609020204030204" charset="0"/>
                <a:ea typeface="幼圆" panose="02010509060101010101" charset="-122"/>
                <a:cs typeface="Consolas" panose="020B0609020204030204" charset="0"/>
              </a:rPr>
              <a:t>样本</a:t>
            </a:r>
            <a:r>
              <a:rPr lang="en-US" altLang="zh-CN" sz="1800">
                <a:latin typeface="Consolas" panose="020B0609020204030204" charset="0"/>
                <a:ea typeface="幼圆" panose="02010509060101010101" charset="-122"/>
                <a:cs typeface="Consolas" panose="020B0609020204030204" charset="0"/>
              </a:rPr>
              <a:t>/s</a:t>
            </a:r>
            <a:r>
              <a:rPr lang="zh-CN" altLang="en-US" sz="1800">
                <a:latin typeface="Consolas" panose="020B0609020204030204" charset="0"/>
                <a:ea typeface="幼圆" panose="02010509060101010101" charset="-122"/>
                <a:cs typeface="Consolas" panose="020B0609020204030204" charset="0"/>
              </a:rPr>
              <a:t>×</a:t>
            </a:r>
            <a:r>
              <a:rPr lang="en-US" altLang="zh-CN" sz="1800">
                <a:latin typeface="Consolas" panose="020B0609020204030204" charset="0"/>
                <a:ea typeface="幼圆" panose="02010509060101010101" charset="-122"/>
                <a:cs typeface="Consolas" panose="020B0609020204030204" charset="0"/>
              </a:rPr>
              <a:t>16b.</a:t>
            </a:r>
            <a:endParaRPr lang="zh-CN" altLang="en-US" sz="1800">
              <a:latin typeface="Consolas" panose="020B0609020204030204" charset="0"/>
              <a:ea typeface="幼圆" panose="02010509060101010101" charset="-122"/>
              <a:cs typeface="Consolas" panose="020B0609020204030204" charset="0"/>
            </a:endParaRPr>
          </a:p>
          <a:p>
            <a:pPr marL="914400" lvl="3"/>
            <a:endParaRPr lang="zh-CN" altLang="en-US" sz="1800">
              <a:latin typeface="Consolas" panose="020B0609020204030204" charset="0"/>
              <a:ea typeface="幼圆" panose="02010509060101010101" charset="-122"/>
              <a:cs typeface="Consolas" panose="020B0609020204030204" charset="0"/>
            </a:endParaRPr>
          </a:p>
          <a:p>
            <a:pPr marL="914400" lvl="3"/>
            <a:endParaRPr lang="zh-CN" altLang="en-US" sz="1800">
              <a:latin typeface="Consolas" panose="020B0609020204030204" charset="0"/>
              <a:ea typeface="幼圆" panose="02010509060101010101" charset="-122"/>
              <a:cs typeface="Consolas" panose="020B0609020204030204" charset="0"/>
            </a:endParaRPr>
          </a:p>
          <a:p>
            <a:pPr lvl="1"/>
            <a:endParaRPr lang="zh-CN" altLang="en-US" sz="1800">
              <a:latin typeface="Consolas" panose="020B0609020204030204" charset="0"/>
              <a:ea typeface="幼圆" panose="02010509060101010101" charset="-122"/>
              <a:cs typeface="Consolas" panose="020B0609020204030204" charset="0"/>
            </a:endParaRPr>
          </a:p>
        </p:txBody>
      </p:sp>
      <p:sp>
        <p:nvSpPr>
          <p:cNvPr id="4" name="文本框 3"/>
          <p:cNvSpPr txBox="1"/>
          <p:nvPr/>
        </p:nvSpPr>
        <p:spPr>
          <a:xfrm>
            <a:off x="2160905" y="119380"/>
            <a:ext cx="9044940" cy="645160"/>
          </a:xfrm>
          <a:prstGeom prst="rect">
            <a:avLst/>
          </a:prstGeom>
          <a:noFill/>
        </p:spPr>
        <p:txBody>
          <a:bodyPr wrap="square" rtlCol="0">
            <a:spAutoFit/>
          </a:bodyPr>
          <a:p>
            <a:r>
              <a:rPr lang="zh-CN" altLang="en-US">
                <a:latin typeface="Consolas" panose="020B0609020204030204" charset="0"/>
                <a:ea typeface="幼圆" panose="02010509060101010101" charset="-122"/>
                <a:cs typeface="幼圆" panose="02010509060101010101" charset="-122"/>
              </a:rPr>
              <a:t>音频</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若干信号组成</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信号由无数数据组成</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对信号进行数据采样</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对数据进行量化处理</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编码存储</a:t>
            </a:r>
            <a:endParaRPr lang="zh-CN" altLang="en-US">
              <a:latin typeface="Consolas" panose="020B0609020204030204" charset="0"/>
              <a:ea typeface="幼圆" panose="02010509060101010101" charset="-122"/>
              <a:cs typeface="幼圆" panose="02010509060101010101" charset="-122"/>
            </a:endParaRP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如何存储图像</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41345" y="-46920"/>
            <a:ext cx="10969200" cy="705600"/>
          </a:xfrm>
        </p:spPr>
        <p:txBody>
          <a:bodyPr>
            <a:normAutofit fontScale="90000"/>
          </a:bodyPr>
          <a:p>
            <a:r>
              <a:rPr lang="zh-CN" altLang="en-US"/>
              <a:t>存储图像</a:t>
            </a:r>
            <a:r>
              <a:rPr lang="en-US" altLang="zh-CN"/>
              <a:t>1——</a:t>
            </a:r>
            <a:r>
              <a:rPr lang="zh-CN" altLang="en-US"/>
              <a:t>光栅图</a:t>
            </a:r>
            <a:r>
              <a:rPr lang="en-US" altLang="zh-CN"/>
              <a:t>/</a:t>
            </a:r>
            <a:r>
              <a:rPr lang="zh-CN" altLang="en-US"/>
              <a:t>位图</a:t>
            </a:r>
            <a:r>
              <a:rPr lang="zh-CN" altLang="en-US">
                <a:cs typeface="Consolas" panose="020B0609020204030204" charset="0"/>
                <a:sym typeface="+mn-ea"/>
              </a:rPr>
              <a:t>Raster graphics (or bitmap graphics)</a:t>
            </a:r>
            <a:endParaRPr lang="zh-CN" altLang="en-US"/>
          </a:p>
        </p:txBody>
      </p:sp>
      <p:sp>
        <p:nvSpPr>
          <p:cNvPr id="3" name="内容占位符 2"/>
          <p:cNvSpPr/>
          <p:nvPr>
            <p:ph idx="1"/>
          </p:nvPr>
        </p:nvSpPr>
        <p:spPr>
          <a:xfrm>
            <a:off x="41275" y="526415"/>
            <a:ext cx="10968990" cy="5695315"/>
          </a:xfrm>
        </p:spPr>
        <p:txBody>
          <a:bodyPr>
            <a:noAutofit/>
          </a:bodyPr>
          <a:p>
            <a:pPr>
              <a:lnSpc>
                <a:spcPct val="150000"/>
              </a:lnSpc>
            </a:pPr>
            <a:r>
              <a:rPr lang="zh-CN" altLang="en-US">
                <a:latin typeface="Consolas" panose="020B0609020204030204" charset="0"/>
                <a:ea typeface="幼圆" panose="02010509060101010101" charset="-122"/>
                <a:cs typeface="Consolas" panose="020B0609020204030204" charset="0"/>
                <a:sym typeface="+mn-ea"/>
              </a:rPr>
              <a:t>类似于音频，图像是随空间变化的实体，由模拟数据组成。</a:t>
            </a:r>
            <a:endParaRPr lang="zh-CN" altLang="en-US">
              <a:latin typeface="Consolas" panose="020B0609020204030204" charset="0"/>
              <a:ea typeface="幼圆" panose="02010509060101010101" charset="-122"/>
              <a:cs typeface="Consolas" panose="020B0609020204030204" charset="0"/>
              <a:sym typeface="+mn-ea"/>
            </a:endParaRPr>
          </a:p>
          <a:p>
            <a:pPr lvl="1">
              <a:lnSpc>
                <a:spcPct val="150000"/>
              </a:lnSpc>
            </a:pPr>
            <a:r>
              <a:rPr lang="zh-CN" altLang="en-US" sz="1800">
                <a:latin typeface="Consolas" panose="020B0609020204030204" charset="0"/>
                <a:ea typeface="幼圆" panose="02010509060101010101" charset="-122"/>
                <a:cs typeface="Consolas" panose="020B0609020204030204" charset="0"/>
                <a:sym typeface="+mn-ea"/>
              </a:rPr>
              <a:t>数据密度，即色彩，随空间变化</a:t>
            </a:r>
            <a:endParaRPr lang="zh-CN" altLang="en-US" sz="1800">
              <a:latin typeface="Consolas" panose="020B0609020204030204" charset="0"/>
              <a:ea typeface="幼圆" panose="02010509060101010101" charset="-122"/>
              <a:cs typeface="Consolas" panose="020B0609020204030204" charset="0"/>
              <a:sym typeface="+mn-ea"/>
            </a:endParaRPr>
          </a:p>
          <a:p>
            <a:pPr lvl="1">
              <a:lnSpc>
                <a:spcPct val="150000"/>
              </a:lnSpc>
            </a:pPr>
            <a:r>
              <a:rPr lang="zh-CN" altLang="en-US" sz="1800">
                <a:latin typeface="Consolas" panose="020B0609020204030204" charset="0"/>
                <a:ea typeface="幼圆" panose="02010509060101010101" charset="-122"/>
                <a:cs typeface="Consolas" panose="020B0609020204030204" charset="0"/>
                <a:sym typeface="+mn-ea"/>
              </a:rPr>
              <a:t>采样叫扫描（</a:t>
            </a:r>
            <a:r>
              <a:rPr lang="en-US" altLang="zh-CN" sz="1800">
                <a:latin typeface="Consolas" panose="020B0609020204030204" charset="0"/>
                <a:ea typeface="幼圆" panose="02010509060101010101" charset="-122"/>
                <a:cs typeface="Consolas" panose="020B0609020204030204" charset="0"/>
                <a:sym typeface="+mn-ea"/>
              </a:rPr>
              <a:t>scanning</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latin typeface="Consolas" panose="020B0609020204030204" charset="0"/>
              <a:ea typeface="幼圆" panose="02010509060101010101" charset="-122"/>
              <a:cs typeface="Consolas" panose="020B0609020204030204" charset="0"/>
              <a:sym typeface="+mn-ea"/>
            </a:endParaRPr>
          </a:p>
          <a:p>
            <a:pPr lvl="1">
              <a:lnSpc>
                <a:spcPct val="150000"/>
              </a:lnSpc>
            </a:pPr>
            <a:r>
              <a:rPr lang="zh-CN" altLang="en-US" sz="1800">
                <a:latin typeface="Consolas" panose="020B0609020204030204" charset="0"/>
                <a:ea typeface="幼圆" panose="02010509060101010101" charset="-122"/>
                <a:cs typeface="Consolas" panose="020B0609020204030204" charset="0"/>
                <a:sym typeface="+mn-ea"/>
              </a:rPr>
              <a:t>样本叫像素</a:t>
            </a:r>
            <a:r>
              <a:rPr lang="en-US" altLang="zh-CN" sz="1800">
                <a:latin typeface="Consolas" panose="020B0609020204030204" charset="0"/>
                <a:ea typeface="幼圆" panose="02010509060101010101" charset="-122"/>
                <a:cs typeface="Consolas" panose="020B0609020204030204" charset="0"/>
                <a:sym typeface="+mn-ea"/>
              </a:rPr>
              <a:t>(pixels),</a:t>
            </a:r>
            <a:r>
              <a:rPr lang="zh-CN" altLang="en-US" sz="1800">
                <a:latin typeface="Consolas" panose="020B0609020204030204" charset="0"/>
                <a:ea typeface="幼圆" panose="02010509060101010101" charset="-122"/>
                <a:cs typeface="Consolas" panose="020B0609020204030204" charset="0"/>
                <a:sym typeface="+mn-ea"/>
              </a:rPr>
              <a:t>代表整个图像被分为小的图像元素（</a:t>
            </a:r>
            <a:r>
              <a:rPr lang="en-US" altLang="zh-CN" sz="1800">
                <a:latin typeface="Consolas" panose="020B0609020204030204" charset="0"/>
                <a:ea typeface="幼圆" panose="02010509060101010101" charset="-122"/>
                <a:cs typeface="Consolas" panose="020B0609020204030204" charset="0"/>
                <a:sym typeface="+mn-ea"/>
              </a:rPr>
              <a:t>picture element</a:t>
            </a:r>
            <a:r>
              <a:rPr lang="zh-CN" altLang="en-US" sz="1800">
                <a:latin typeface="Consolas" panose="020B0609020204030204" charset="0"/>
                <a:ea typeface="幼圆" panose="02010509060101010101" charset="-122"/>
                <a:cs typeface="Consolas" panose="020B0609020204030204" charset="0"/>
                <a:sym typeface="+mn-ea"/>
              </a:rPr>
              <a:t>），每个像素有单独的密度值（intensity value）</a:t>
            </a:r>
            <a:endParaRPr lang="zh-CN" altLang="en-US" sz="1800">
              <a:latin typeface="Consolas" panose="020B0609020204030204" charset="0"/>
              <a:ea typeface="幼圆" panose="02010509060101010101" charset="-122"/>
              <a:cs typeface="Consolas" panose="020B0609020204030204" charset="0"/>
              <a:sym typeface="+mn-ea"/>
            </a:endParaRPr>
          </a:p>
          <a:p>
            <a:pPr marL="228600" lvl="0" indent="-228600">
              <a:lnSpc>
                <a:spcPct val="150000"/>
              </a:lnSpc>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解析度Resolution：扫描率</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——1</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平方英寸</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/1</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英寸（</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2.54cm</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）用多少像素。解析率越高，图片不容易看出块状分离。</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228600" lvl="0" indent="-228600">
              <a:lnSpc>
                <a:spcPct val="150000"/>
              </a:lnSpc>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色彩深度Color depth：像素用的颜色位数</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228600" lvl="0" indent="-228600">
              <a:lnSpc>
                <a:spcPct val="150000"/>
              </a:lnSpc>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像素编码技术：真彩色</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true-color/</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索引色</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indexed color</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图像编码标准：</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685800" lvl="1" indent="-228600">
              <a:buFont typeface="Arial" panose="020B0604020202020204" pitchFamily="34" charset="0"/>
              <a:buChar char="●"/>
            </a:pP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JPEG(</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联合图像专家组(Joint Photographic</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 Experts Group)——</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真彩色</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685800" lvl="1" indent="-228600">
              <a:buFont typeface="Arial" panose="020B0604020202020204" pitchFamily="34" charset="0"/>
              <a:buChar char="●"/>
            </a:pP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GIF(Joint Photographic Experts Group)——</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索引色</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文件体积可能太大和不方便重新调整图像大小</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83585" y="189935"/>
            <a:ext cx="10969200" cy="705600"/>
          </a:xfrm>
        </p:spPr>
        <p:txBody>
          <a:bodyPr/>
          <a:p>
            <a:r>
              <a:rPr lang="zh-CN" altLang="en-US">
                <a:solidFill>
                  <a:schemeClr val="tx1">
                    <a:lumMod val="65000"/>
                    <a:lumOff val="35000"/>
                  </a:schemeClr>
                </a:solidFill>
                <a:cs typeface="Consolas" panose="020B0609020204030204" charset="0"/>
                <a:sym typeface="+mn-ea"/>
              </a:rPr>
              <a:t>像素编码技术</a:t>
            </a:r>
            <a:r>
              <a:rPr lang="en-US" altLang="zh-CN">
                <a:solidFill>
                  <a:schemeClr val="tx1">
                    <a:lumMod val="65000"/>
                    <a:lumOff val="35000"/>
                  </a:schemeClr>
                </a:solidFill>
                <a:cs typeface="Consolas" panose="020B0609020204030204" charset="0"/>
                <a:sym typeface="+mn-ea"/>
              </a:rPr>
              <a:t>1 </a:t>
            </a:r>
            <a:r>
              <a:rPr lang="zh-CN" altLang="en-US">
                <a:solidFill>
                  <a:schemeClr val="tx1">
                    <a:lumMod val="65000"/>
                    <a:lumOff val="35000"/>
                  </a:schemeClr>
                </a:solidFill>
                <a:cs typeface="Consolas" panose="020B0609020204030204" charset="0"/>
                <a:sym typeface="+mn-ea"/>
              </a:rPr>
              <a:t>真彩色</a:t>
            </a:r>
            <a:r>
              <a:rPr lang="en-US" altLang="zh-CN">
                <a:solidFill>
                  <a:schemeClr val="tx1">
                    <a:lumMod val="65000"/>
                    <a:lumOff val="35000"/>
                  </a:schemeClr>
                </a:solidFill>
                <a:cs typeface="Consolas" panose="020B0609020204030204" charset="0"/>
                <a:sym typeface="+mn-ea"/>
              </a:rPr>
              <a:t>True-Color</a:t>
            </a:r>
            <a:endParaRPr lang="en-US" altLang="zh-CN">
              <a:solidFill>
                <a:schemeClr val="tx1">
                  <a:lumMod val="65000"/>
                  <a:lumOff val="35000"/>
                </a:schemeClr>
              </a:solidFill>
              <a:cs typeface="Consolas" panose="020B0609020204030204" charset="0"/>
              <a:sym typeface="+mn-ea"/>
            </a:endParaRPr>
          </a:p>
        </p:txBody>
      </p:sp>
      <p:sp>
        <p:nvSpPr>
          <p:cNvPr id="3" name="内容占位符 2"/>
          <p:cNvSpPr/>
          <p:nvPr>
            <p:ph idx="1"/>
          </p:nvPr>
        </p:nvSpPr>
        <p:spPr>
          <a:xfrm>
            <a:off x="283915" y="941125"/>
            <a:ext cx="10969200" cy="4759200"/>
          </a:xfrm>
        </p:spPr>
        <p:txBody>
          <a:bodyPr/>
          <a:p>
            <a:r>
              <a:rPr lang="zh-CN" altLang="en-US">
                <a:solidFill>
                  <a:schemeClr val="tx1">
                    <a:lumMod val="65000"/>
                    <a:lumOff val="35000"/>
                  </a:schemeClr>
                </a:solidFill>
                <a:cs typeface="Consolas" panose="020B0609020204030204" charset="0"/>
                <a:sym typeface="+mn-ea"/>
              </a:rPr>
              <a:t>用</a:t>
            </a:r>
            <a:r>
              <a:rPr lang="en-US" altLang="zh-CN">
                <a:solidFill>
                  <a:schemeClr val="tx1">
                    <a:lumMod val="65000"/>
                    <a:lumOff val="35000"/>
                  </a:schemeClr>
                </a:solidFill>
                <a:cs typeface="Consolas" panose="020B0609020204030204" charset="0"/>
                <a:sym typeface="+mn-ea"/>
              </a:rPr>
              <a:t>24</a:t>
            </a:r>
            <a:r>
              <a:rPr lang="zh-CN" altLang="en-US">
                <a:solidFill>
                  <a:schemeClr val="tx1">
                    <a:lumMod val="65000"/>
                    <a:lumOff val="35000"/>
                  </a:schemeClr>
                </a:solidFill>
                <a:cs typeface="Consolas" panose="020B0609020204030204" charset="0"/>
                <a:sym typeface="+mn-ea"/>
              </a:rPr>
              <a:t>位编码一个像素，</a:t>
            </a:r>
            <a:r>
              <a:rPr lang="en-US" altLang="zh-CN">
                <a:solidFill>
                  <a:schemeClr val="tx1">
                    <a:lumMod val="65000"/>
                    <a:lumOff val="35000"/>
                  </a:schemeClr>
                </a:solidFill>
                <a:cs typeface="Consolas" panose="020B0609020204030204" charset="0"/>
                <a:sym typeface="+mn-ea"/>
              </a:rPr>
              <a:t>RGB</a:t>
            </a:r>
            <a:r>
              <a:rPr lang="zh-CN" altLang="en-US">
                <a:solidFill>
                  <a:schemeClr val="tx1">
                    <a:lumMod val="65000"/>
                    <a:lumOff val="35000"/>
                  </a:schemeClr>
                </a:solidFill>
                <a:cs typeface="Consolas" panose="020B0609020204030204" charset="0"/>
                <a:sym typeface="+mn-ea"/>
              </a:rPr>
              <a:t>三原色各占</a:t>
            </a:r>
            <a:r>
              <a:rPr lang="en-US" altLang="zh-CN">
                <a:solidFill>
                  <a:schemeClr val="tx1">
                    <a:lumMod val="65000"/>
                    <a:lumOff val="35000"/>
                  </a:schemeClr>
                </a:solidFill>
                <a:cs typeface="Consolas" panose="020B0609020204030204" charset="0"/>
                <a:sym typeface="+mn-ea"/>
              </a:rPr>
              <a:t>8</a:t>
            </a:r>
            <a:r>
              <a:rPr lang="zh-CN" altLang="en-US">
                <a:solidFill>
                  <a:schemeClr val="tx1">
                    <a:lumMod val="65000"/>
                    <a:lumOff val="35000"/>
                  </a:schemeClr>
                </a:solidFill>
                <a:cs typeface="Consolas" panose="020B0609020204030204" charset="0"/>
                <a:sym typeface="+mn-ea"/>
              </a:rPr>
              <a:t>位，用</a:t>
            </a:r>
            <a:r>
              <a:rPr lang="en-US" altLang="zh-CN">
                <a:solidFill>
                  <a:schemeClr val="tx1">
                    <a:lumMod val="65000"/>
                    <a:lumOff val="35000"/>
                  </a:schemeClr>
                </a:solidFill>
                <a:cs typeface="Consolas" panose="020B0609020204030204" charset="0"/>
                <a:sym typeface="+mn-ea"/>
              </a:rPr>
              <a:t>0-255</a:t>
            </a:r>
            <a:r>
              <a:rPr lang="zh-CN" altLang="en-US">
                <a:solidFill>
                  <a:schemeClr val="tx1">
                    <a:lumMod val="65000"/>
                    <a:lumOff val="35000"/>
                  </a:schemeClr>
                </a:solidFill>
                <a:cs typeface="Consolas" panose="020B0609020204030204" charset="0"/>
                <a:sym typeface="+mn-ea"/>
              </a:rPr>
              <a:t>之间的数表示</a:t>
            </a:r>
            <a:r>
              <a:rPr lang="en-US" altLang="zh-CN">
                <a:solidFill>
                  <a:schemeClr val="tx1">
                    <a:lumMod val="65000"/>
                    <a:lumOff val="35000"/>
                  </a:schemeClr>
                </a:solidFill>
                <a:cs typeface="Consolas" panose="020B0609020204030204" charset="0"/>
                <a:sym typeface="+mn-ea"/>
              </a:rPr>
              <a:t>,</a:t>
            </a:r>
            <a:r>
              <a:rPr lang="zh-CN" altLang="en-US">
                <a:solidFill>
                  <a:schemeClr val="tx1">
                    <a:lumMod val="65000"/>
                    <a:lumOff val="35000"/>
                  </a:schemeClr>
                </a:solidFill>
                <a:cs typeface="Consolas" panose="020B0609020204030204" charset="0"/>
                <a:sym typeface="+mn-ea"/>
              </a:rPr>
              <a:t>用得越多数越大</a:t>
            </a:r>
            <a:endParaRPr lang="en-US" altLang="zh-CN">
              <a:solidFill>
                <a:schemeClr val="tx1">
                  <a:lumMod val="65000"/>
                  <a:lumOff val="35000"/>
                </a:schemeClr>
              </a:solidFill>
              <a:cs typeface="Consolas" panose="020B0609020204030204" charset="0"/>
              <a:sym typeface="+mn-ea"/>
            </a:endParaRPr>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351790" y="1595120"/>
            <a:ext cx="7866380" cy="2600325"/>
          </a:xfrm>
          <a:prstGeom prst="rect">
            <a:avLst/>
          </a:prstGeom>
        </p:spPr>
      </p:pic>
      <p:sp>
        <p:nvSpPr>
          <p:cNvPr id="5" name="文本框 4"/>
          <p:cNvSpPr txBox="1"/>
          <p:nvPr/>
        </p:nvSpPr>
        <p:spPr>
          <a:xfrm>
            <a:off x="351790" y="4664075"/>
            <a:ext cx="6573520" cy="368300"/>
          </a:xfrm>
          <a:prstGeom prst="rect">
            <a:avLst/>
          </a:prstGeom>
          <a:noFill/>
        </p:spPr>
        <p:txBody>
          <a:bodyPr wrap="square" rtlCol="0">
            <a:spAutoFit/>
          </a:bodyPr>
          <a:p>
            <a:r>
              <a:rPr lang="zh-CN" altLang="en-US">
                <a:latin typeface="Consolas" panose="020B0609020204030204" charset="0"/>
                <a:ea typeface="幼圆" panose="02010509060101010101" charset="-122"/>
                <a:cs typeface="幼圆" panose="02010509060101010101" charset="-122"/>
              </a:rPr>
              <a:t>可以编码</a:t>
            </a:r>
            <a:r>
              <a:rPr lang="en-US" altLang="zh-CN">
                <a:latin typeface="Consolas" panose="020B0609020204030204" charset="0"/>
                <a:ea typeface="幼圆" panose="02010509060101010101" charset="-122"/>
                <a:cs typeface="幼圆" panose="02010509060101010101" charset="-122"/>
              </a:rPr>
              <a:t>2</a:t>
            </a:r>
            <a:r>
              <a:rPr lang="en-US" altLang="zh-CN" baseline="30000">
                <a:solidFill>
                  <a:schemeClr val="tx1"/>
                </a:solidFill>
                <a:uFillTx/>
                <a:latin typeface="Consolas" panose="020B0609020204030204" charset="0"/>
                <a:ea typeface="幼圆" panose="02010509060101010101" charset="-122"/>
                <a:cs typeface="幼圆" panose="02010509060101010101" charset="-122"/>
              </a:rPr>
              <a:t>24</a:t>
            </a:r>
            <a:r>
              <a:rPr lang="en-US" altLang="zh-CN">
                <a:latin typeface="Consolas" panose="020B0609020204030204" charset="0"/>
                <a:ea typeface="幼圆" panose="02010509060101010101" charset="-122"/>
                <a:cs typeface="幼圆" panose="02010509060101010101" charset="-122"/>
              </a:rPr>
              <a:t>=16777216</a:t>
            </a:r>
            <a:r>
              <a:rPr lang="zh-CN" altLang="en-US">
                <a:latin typeface="Consolas" panose="020B0609020204030204" charset="0"/>
                <a:ea typeface="幼圆" panose="02010509060101010101" charset="-122"/>
                <a:cs typeface="幼圆" panose="02010509060101010101" charset="-122"/>
              </a:rPr>
              <a:t>（</a:t>
            </a:r>
            <a:r>
              <a:rPr lang="en-US" altLang="zh-CN">
                <a:latin typeface="Consolas" panose="020B0609020204030204" charset="0"/>
                <a:ea typeface="幼圆" panose="02010509060101010101" charset="-122"/>
                <a:cs typeface="幼圆" panose="02010509060101010101" charset="-122"/>
              </a:rPr>
              <a:t>1600</a:t>
            </a:r>
            <a:r>
              <a:rPr lang="zh-CN" altLang="en-US">
                <a:latin typeface="Consolas" panose="020B0609020204030204" charset="0"/>
                <a:ea typeface="幼圆" panose="02010509060101010101" charset="-122"/>
                <a:cs typeface="幼圆" panose="02010509060101010101" charset="-122"/>
              </a:rPr>
              <a:t>万）种颜色</a:t>
            </a:r>
            <a:endParaRPr lang="zh-CN" altLang="en-US">
              <a:latin typeface="Consolas" panose="020B0609020204030204" charset="0"/>
              <a:ea typeface="幼圆" panose="02010509060101010101" charset="-122"/>
              <a:cs typeface="幼圆" panose="02010509060101010101" charset="-122"/>
            </a:endParaRPr>
          </a:p>
        </p:txBody>
      </p:sp>
    </p:spTree>
    <p:custDataLst>
      <p:tags r:id="rId3"/>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33750" y="308680"/>
            <a:ext cx="10969200" cy="705600"/>
          </a:xfrm>
        </p:spPr>
        <p:txBody>
          <a:bodyPr/>
          <a:p>
            <a:r>
              <a:rPr lang="zh-CN" altLang="en-US">
                <a:solidFill>
                  <a:schemeClr val="tx1">
                    <a:lumMod val="65000"/>
                    <a:lumOff val="35000"/>
                  </a:schemeClr>
                </a:solidFill>
                <a:cs typeface="Consolas" panose="020B0609020204030204" charset="0"/>
                <a:sym typeface="+mn-ea"/>
              </a:rPr>
              <a:t>像素编码技术</a:t>
            </a:r>
            <a:r>
              <a:rPr lang="en-US" altLang="zh-CN">
                <a:solidFill>
                  <a:schemeClr val="tx1">
                    <a:lumMod val="65000"/>
                    <a:lumOff val="35000"/>
                  </a:schemeClr>
                </a:solidFill>
                <a:cs typeface="Consolas" panose="020B0609020204030204" charset="0"/>
                <a:sym typeface="+mn-ea"/>
              </a:rPr>
              <a:t>2</a:t>
            </a:r>
            <a:r>
              <a:rPr lang="zh-CN" altLang="en-US">
                <a:solidFill>
                  <a:schemeClr val="tx1">
                    <a:lumMod val="65000"/>
                    <a:lumOff val="35000"/>
                  </a:schemeClr>
                </a:solidFill>
                <a:cs typeface="Consolas" panose="020B0609020204030204" charset="0"/>
                <a:sym typeface="+mn-ea"/>
              </a:rPr>
              <a:t>：</a:t>
            </a:r>
            <a:r>
              <a:rPr lang="zh-CN" altLang="en-US"/>
              <a:t>索引色</a:t>
            </a:r>
            <a:endParaRPr lang="zh-CN" altLang="en-US"/>
          </a:p>
        </p:txBody>
      </p:sp>
      <p:sp>
        <p:nvSpPr>
          <p:cNvPr id="3" name="内容占位符 2"/>
          <p:cNvSpPr/>
          <p:nvPr>
            <p:ph idx="1"/>
          </p:nvPr>
        </p:nvSpPr>
        <p:spPr>
          <a:xfrm>
            <a:off x="358210" y="1147500"/>
            <a:ext cx="10969200" cy="4759200"/>
          </a:xfrm>
        </p:spPr>
        <p:txBody>
          <a:bodyPr/>
          <a:p>
            <a:r>
              <a:rPr lang="zh-CN" altLang="en-US"/>
              <a:t>许多程序用不了那么多真彩色模式的颜色，所以从中选取一部分（通常是</a:t>
            </a:r>
            <a:r>
              <a:rPr lang="en-US" altLang="zh-CN"/>
              <a:t>256</a:t>
            </a:r>
            <a:r>
              <a:rPr lang="zh-CN" altLang="en-US"/>
              <a:t>种）颜色，赋</a:t>
            </a:r>
            <a:r>
              <a:rPr lang="en-US" altLang="zh-CN"/>
              <a:t>0-255</a:t>
            </a:r>
            <a:r>
              <a:rPr lang="zh-CN" altLang="en-US"/>
              <a:t>之间的一个值，建立索引。这样只用</a:t>
            </a:r>
            <a:r>
              <a:rPr lang="en-US" altLang="zh-CN"/>
              <a:t>8</a:t>
            </a:r>
            <a:r>
              <a:rPr lang="zh-CN" altLang="en-US"/>
              <a:t>位来存储像素。</a:t>
            </a:r>
            <a:endParaRPr lang="zh-CN" altLang="en-US"/>
          </a:p>
          <a:p>
            <a:pPr marL="457200" lvl="1" indent="0">
              <a:buNone/>
            </a:pPr>
            <a:endParaRPr lang="zh-CN" altLang="en-US"/>
          </a:p>
        </p:txBody>
      </p:sp>
      <p:pic>
        <p:nvPicPr>
          <p:cNvPr id="4" name="图片 3"/>
          <p:cNvPicPr>
            <a:picLocks noChangeAspect="1"/>
          </p:cNvPicPr>
          <p:nvPr>
            <p:custDataLst>
              <p:tags r:id="rId1"/>
            </p:custDataLst>
          </p:nvPr>
        </p:nvPicPr>
        <p:blipFill>
          <a:blip r:embed="rId2"/>
          <a:stretch>
            <a:fillRect/>
          </a:stretch>
        </p:blipFill>
        <p:spPr>
          <a:xfrm>
            <a:off x="689610" y="2031365"/>
            <a:ext cx="6493510" cy="21336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52475" y="4476750"/>
            <a:ext cx="7096760" cy="881380"/>
          </a:xfrm>
          <a:prstGeom prst="rect">
            <a:avLst/>
          </a:prstGeom>
        </p:spPr>
      </p:pic>
    </p:spTree>
    <p:custDataLst>
      <p:tags r:id="rId5"/>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存储图像</a:t>
            </a:r>
            <a:r>
              <a:rPr lang="en-US" altLang="zh-CN"/>
              <a:t>2</a:t>
            </a:r>
            <a:r>
              <a:rPr lang="zh-CN" altLang="en-US"/>
              <a:t>：矢量图Vector graphics</a:t>
            </a:r>
            <a:endParaRPr lang="zh-CN" altLang="en-US"/>
          </a:p>
        </p:txBody>
      </p:sp>
      <p:sp>
        <p:nvSpPr>
          <p:cNvPr id="3" name="内容占位符 2"/>
          <p:cNvSpPr/>
          <p:nvPr>
            <p:ph idx="1"/>
          </p:nvPr>
        </p:nvSpPr>
        <p:spPr>
          <a:xfrm>
            <a:off x="389960" y="1313870"/>
            <a:ext cx="10969200" cy="4759200"/>
          </a:xfrm>
        </p:spPr>
        <p:txBody>
          <a:bodyPr>
            <a:noAutofit/>
          </a:bodyPr>
          <a:p>
            <a:pPr marL="0" lvl="1"/>
            <a:r>
              <a:rPr lang="zh-CN" altLang="en-US" sz="1800">
                <a:latin typeface="Consolas" panose="020B0609020204030204" charset="0"/>
                <a:ea typeface="幼圆" panose="02010509060101010101" charset="-122"/>
              </a:rPr>
              <a:t>矢量图：</a:t>
            </a:r>
            <a:r>
              <a:rPr lang="zh-CN" altLang="en-US" sz="1800">
                <a:latin typeface="Consolas" panose="020B0609020204030204" charset="0"/>
                <a:ea typeface="幼圆" panose="02010509060101010101" charset="-122"/>
                <a:sym typeface="+mn-ea"/>
              </a:rPr>
              <a:t>矢量图是由定义如何绘制这些形状的</a:t>
            </a:r>
            <a:r>
              <a:rPr lang="zh-CN" altLang="en-US" sz="1800" b="1">
                <a:latin typeface="Consolas" panose="020B0609020204030204" charset="0"/>
                <a:ea typeface="幼圆" panose="02010509060101010101" charset="-122"/>
                <a:sym typeface="+mn-ea"/>
              </a:rPr>
              <a:t>一系列命令</a:t>
            </a:r>
            <a:r>
              <a:rPr lang="zh-CN" altLang="en-US" sz="1800">
                <a:latin typeface="Consolas" panose="020B0609020204030204" charset="0"/>
                <a:ea typeface="幼圆" panose="02010509060101010101" charset="-122"/>
                <a:sym typeface="+mn-ea"/>
              </a:rPr>
              <a:t>构成的。</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一个图像被分解成几何图形的组合，例如，线段、矩形或圆形。</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每个几何形状由数学公式表达。例如，线段可以由它端点的坐标描述，圆可以由它的圆心坐标和半径长度来描述。</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例如，考虑半径为r 的圆形。程序需要绘制该圆的主要信息如下：</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一个圆的半径 r。</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圆心的位置。</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绘制的线型和颜色。</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填充的类型和颜色。</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改变图像尺寸，公式将重新估算一次</a:t>
            </a:r>
            <a:endParaRPr lang="zh-CN" altLang="en-US" sz="1800">
              <a:latin typeface="Consolas" panose="020B0609020204030204" charset="0"/>
              <a:ea typeface="幼圆" panose="02010509060101010101" charset="-122"/>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rPr>
              <a:t>矢量图又称几何模型</a:t>
            </a:r>
            <a:r>
              <a:rPr lang="en-US" altLang="zh-CN">
                <a:solidFill>
                  <a:schemeClr val="tx1">
                    <a:lumMod val="65000"/>
                    <a:lumOff val="35000"/>
                  </a:schemeClr>
                </a:solidFill>
                <a:latin typeface="Consolas" panose="020B0609020204030204" charset="0"/>
                <a:ea typeface="幼圆" panose="02010509060101010101" charset="-122"/>
              </a:rPr>
              <a:t>/</a:t>
            </a:r>
            <a:r>
              <a:rPr lang="zh-CN" altLang="en-US">
                <a:solidFill>
                  <a:schemeClr val="tx1">
                    <a:lumMod val="65000"/>
                    <a:lumOff val="35000"/>
                  </a:schemeClr>
                </a:solidFill>
                <a:latin typeface="Consolas" panose="020B0609020204030204" charset="0"/>
                <a:ea typeface="幼圆" panose="02010509060101010101" charset="-122"/>
              </a:rPr>
              <a:t>面向对象图形。用于创建字体，应用程序图形，</a:t>
            </a:r>
            <a:r>
              <a:rPr lang="en-US" altLang="zh-CN">
                <a:solidFill>
                  <a:schemeClr val="tx1">
                    <a:lumMod val="65000"/>
                    <a:lumOff val="35000"/>
                  </a:schemeClr>
                </a:solidFill>
                <a:latin typeface="Consolas" panose="020B0609020204030204" charset="0"/>
                <a:ea typeface="幼圆" panose="02010509060101010101" charset="-122"/>
              </a:rPr>
              <a:t>CAD</a:t>
            </a:r>
            <a:r>
              <a:rPr lang="zh-CN" altLang="en-US">
                <a:solidFill>
                  <a:schemeClr val="tx1">
                    <a:lumMod val="65000"/>
                    <a:lumOff val="35000"/>
                  </a:schemeClr>
                </a:solidFill>
                <a:latin typeface="Consolas" panose="020B0609020204030204" charset="0"/>
                <a:ea typeface="幼圆" panose="02010509060101010101" charset="-122"/>
              </a:rPr>
              <a:t>（计算机辅助设计）工程绘图。不适合表现表现照片图像的细微。</a:t>
            </a:r>
            <a:endParaRPr lang="zh-CN" altLang="en-US">
              <a:solidFill>
                <a:schemeClr val="tx1">
                  <a:lumMod val="65000"/>
                  <a:lumOff val="35000"/>
                </a:schemeClr>
              </a:solidFill>
              <a:latin typeface="Consolas" panose="020B0609020204030204" charset="0"/>
              <a:ea typeface="幼圆" panose="02010509060101010101" charset="-122"/>
            </a:endParaRP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如何存储视频</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存储视频</a:t>
            </a:r>
            <a:endParaRPr lang="zh-CN" altLang="en-US"/>
          </a:p>
        </p:txBody>
      </p:sp>
      <p:sp>
        <p:nvSpPr>
          <p:cNvPr id="3" name="内容占位符 2"/>
          <p:cNvSpPr/>
          <p:nvPr>
            <p:ph idx="1"/>
          </p:nvPr>
        </p:nvSpPr>
        <p:spPr/>
        <p:txBody>
          <a:bodyPr/>
          <a:p>
            <a:r>
              <a:rPr lang="zh-CN" altLang="en-US"/>
              <a:t>视频由一帧帧（</a:t>
            </a:r>
            <a:r>
              <a:rPr lang="en-US" altLang="zh-CN"/>
              <a:t>frame</a:t>
            </a:r>
            <a:r>
              <a:rPr lang="zh-CN" altLang="en-US"/>
              <a:t>）图像运动组成</a:t>
            </a:r>
            <a:r>
              <a:rPr lang="en-US" altLang="zh-CN"/>
              <a:t>——</a:t>
            </a:r>
            <a:r>
              <a:rPr lang="zh-CN" altLang="en-US"/>
              <a:t>视频是随空间和时间变化的信息。</a:t>
            </a:r>
            <a:endParaRPr lang="zh-CN" altLang="en-US"/>
          </a:p>
          <a:p>
            <a:r>
              <a:rPr lang="zh-CN" altLang="en-US"/>
              <a:t>视频一般是被压缩存储的。</a:t>
            </a:r>
            <a:endParaRPr lang="zh-CN" altLang="en-US"/>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数据压缩</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数据压缩</a:t>
            </a:r>
            <a:endParaRPr lang="zh-CN" altLang="en-US"/>
          </a:p>
        </p:txBody>
      </p:sp>
      <p:sp>
        <p:nvSpPr>
          <p:cNvPr id="3" name="内容占位符 2"/>
          <p:cNvSpPr/>
          <p:nvPr>
            <p:ph idx="1"/>
          </p:nvPr>
        </p:nvSpPr>
        <p:spPr/>
        <p:txBody>
          <a:bodyPr/>
          <a:p>
            <a:r>
              <a:rPr lang="zh-CN" altLang="en-US"/>
              <a:t>分为有损</a:t>
            </a:r>
            <a:r>
              <a:rPr lang="zh-CN" altLang="en-US"/>
              <a:t>压缩（</a:t>
            </a:r>
            <a:r>
              <a:rPr lang="en-US" altLang="zh-CN"/>
              <a:t>lossy method</a:t>
            </a:r>
            <a:r>
              <a:rPr lang="zh-CN" altLang="en-US"/>
              <a:t>）</a:t>
            </a:r>
            <a:endParaRPr lang="zh-CN" altLang="en-US"/>
          </a:p>
          <a:p>
            <a:r>
              <a:rPr lang="zh-CN" altLang="en-US"/>
              <a:t>无损压缩（</a:t>
            </a:r>
            <a:r>
              <a:rPr lang="en-US" altLang="zh-CN"/>
              <a:t>lossless method</a:t>
            </a:r>
            <a:r>
              <a:rPr lang="zh-CN" altLang="en-US"/>
              <a:t>）</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608330" y="2513965"/>
            <a:ext cx="7791450" cy="2953385"/>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7870" y="165170"/>
            <a:ext cx="10969200" cy="705600"/>
          </a:xfrm>
        </p:spPr>
        <p:txBody>
          <a:bodyPr/>
          <a:p>
            <a:r>
              <a:rPr lang="zh-CN" altLang="en-US"/>
              <a:t>四种位置化数字系统</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71145" y="1226185"/>
            <a:ext cx="7353300" cy="2407285"/>
          </a:xfrm>
          <a:prstGeom prst="rect">
            <a:avLst/>
          </a:prstGeom>
        </p:spPr>
      </p:pic>
    </p:spTree>
    <p:custDataLst>
      <p:tags r:id="rId3"/>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无损</a:t>
            </a:r>
            <a:r>
              <a:rPr lang="zh-CN" altLang="en-US"/>
              <a:t>压缩</a:t>
            </a:r>
            <a:endParaRPr lang="zh-CN" altLang="en-US"/>
          </a:p>
        </p:txBody>
      </p:sp>
      <p:sp>
        <p:nvSpPr>
          <p:cNvPr id="5" name="副标题 4"/>
          <p:cNvSpPr/>
          <p:nvPr>
            <p:ph type="subTitle" idx="1"/>
          </p:nvPr>
        </p:nvSpPr>
        <p:spPr/>
        <p:txBody>
          <a:bodyPr/>
          <a:p>
            <a:r>
              <a:rPr lang="zh-CN" altLang="en-US"/>
              <a:t>Data Compression</a:t>
            </a:r>
            <a:endParaRPr lang="zh-CN" altLang="en-US"/>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sym typeface="+mn-ea"/>
              </a:rPr>
              <a:t>游程长度编码</a:t>
            </a:r>
            <a:endParaRPr lang="zh-CN" altLang="en-US"/>
          </a:p>
        </p:txBody>
      </p:sp>
      <p:sp>
        <p:nvSpPr>
          <p:cNvPr id="5" name="副标题 4"/>
          <p:cNvSpPr/>
          <p:nvPr>
            <p:ph type="subTitle" idx="1"/>
          </p:nvPr>
        </p:nvSpPr>
        <p:spPr/>
        <p:txBody>
          <a:bodyPr/>
          <a:p>
            <a:r>
              <a:rPr lang="zh-CN" altLang="en-US"/>
              <a:t>Run-length encoding</a:t>
            </a:r>
            <a:endParaRPr lang="zh-CN" altLang="en-US"/>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08350" y="215335"/>
            <a:ext cx="10969200" cy="705600"/>
          </a:xfrm>
        </p:spPr>
        <p:txBody>
          <a:bodyPr/>
          <a:p>
            <a:r>
              <a:rPr lang="zh-CN" altLang="en-US"/>
              <a:t>游程长度</a:t>
            </a:r>
            <a:r>
              <a:rPr lang="zh-CN" altLang="en-US"/>
              <a:t>编码</a:t>
            </a:r>
            <a:endParaRPr lang="zh-CN" altLang="en-US"/>
          </a:p>
        </p:txBody>
      </p:sp>
      <p:sp>
        <p:nvSpPr>
          <p:cNvPr id="3" name="内容占位符 2"/>
          <p:cNvSpPr/>
          <p:nvPr>
            <p:ph idx="1"/>
          </p:nvPr>
        </p:nvSpPr>
        <p:spPr>
          <a:xfrm>
            <a:off x="264865" y="1049075"/>
            <a:ext cx="10969200" cy="4759200"/>
          </a:xfrm>
        </p:spPr>
        <p:txBody>
          <a:bodyPr/>
          <a:p>
            <a:r>
              <a:rPr lang="zh-CN" altLang="en-US"/>
              <a:t>一种无损压缩，适用于压缩任何符号组成的</a:t>
            </a:r>
            <a:r>
              <a:rPr lang="zh-CN" altLang="en-US"/>
              <a:t>数据。</a:t>
            </a:r>
            <a:endParaRPr lang="zh-CN" altLang="en-US"/>
          </a:p>
          <a:p>
            <a:r>
              <a:rPr lang="zh-CN" altLang="en-US"/>
              <a:t>算法思想：</a:t>
            </a:r>
            <a:r>
              <a:rPr lang="zh-CN" altLang="en-US" u="sng"/>
              <a:t>字符</a:t>
            </a:r>
            <a:r>
              <a:rPr lang="en-US" altLang="zh-CN" u="sng"/>
              <a:t>+</a:t>
            </a:r>
            <a:r>
              <a:rPr lang="zh-CN" altLang="en-US" u="sng"/>
              <a:t>字符重复次数</a:t>
            </a:r>
            <a:r>
              <a:rPr lang="en-US" altLang="zh-CN"/>
              <a:t> </a:t>
            </a:r>
            <a:r>
              <a:rPr lang="zh-CN" altLang="en-US"/>
              <a:t>来概括</a:t>
            </a:r>
            <a:r>
              <a:rPr lang="zh-CN" altLang="en-US"/>
              <a:t>数据</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45795" y="2374265"/>
            <a:ext cx="7266305" cy="1834515"/>
          </a:xfrm>
          <a:prstGeom prst="rect">
            <a:avLst/>
          </a:prstGeom>
        </p:spPr>
      </p:pic>
    </p:spTree>
    <p:custDataLst>
      <p:tags r:id="rId3"/>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33750" y="221685"/>
            <a:ext cx="10969200" cy="705600"/>
          </a:xfrm>
        </p:spPr>
        <p:txBody>
          <a:bodyPr/>
          <a:p>
            <a:r>
              <a:rPr lang="zh-CN" altLang="en-US"/>
              <a:t>位模式中的游程</a:t>
            </a:r>
            <a:r>
              <a:rPr lang="zh-CN" altLang="en-US"/>
              <a:t>长度编码</a:t>
            </a:r>
            <a:endParaRPr lang="zh-CN" altLang="en-US"/>
          </a:p>
        </p:txBody>
      </p:sp>
      <p:sp>
        <p:nvSpPr>
          <p:cNvPr id="3" name="内容占位符 2"/>
          <p:cNvSpPr/>
          <p:nvPr>
            <p:ph idx="1"/>
          </p:nvPr>
        </p:nvSpPr>
        <p:spPr>
          <a:xfrm>
            <a:off x="277565" y="1103050"/>
            <a:ext cx="10969200" cy="4759200"/>
          </a:xfrm>
        </p:spPr>
        <p:txBody>
          <a:bodyPr/>
          <a:p>
            <a:r>
              <a:rPr lang="zh-CN" altLang="en-US"/>
              <a:t>数据只有两种符号</a:t>
            </a:r>
            <a:r>
              <a:rPr lang="en-US" altLang="zh-CN"/>
              <a:t>——0</a:t>
            </a:r>
            <a:r>
              <a:rPr lang="zh-CN" altLang="en-US"/>
              <a:t>，</a:t>
            </a:r>
            <a:r>
              <a:rPr lang="en-US" altLang="zh-CN"/>
              <a:t>1</a:t>
            </a:r>
            <a:r>
              <a:rPr lang="zh-CN" altLang="en-US"/>
              <a:t>；一种符号比另一种符号使用的更加频繁，则适合用游程</a:t>
            </a:r>
            <a:r>
              <a:rPr lang="zh-CN" altLang="en-US"/>
              <a:t>压缩</a:t>
            </a:r>
            <a:endParaRPr lang="zh-CN" altLang="en-US"/>
          </a:p>
          <a:p>
            <a:r>
              <a:rPr lang="zh-CN" altLang="en-US"/>
              <a:t>比如可以用两个之间有多少</a:t>
            </a:r>
            <a:r>
              <a:rPr lang="en-US" altLang="zh-CN"/>
              <a:t>1</a:t>
            </a:r>
            <a:r>
              <a:rPr lang="zh-CN" altLang="en-US"/>
              <a:t>之间有多少</a:t>
            </a:r>
            <a:r>
              <a:rPr lang="en-US" altLang="zh-CN"/>
              <a:t>0</a:t>
            </a:r>
            <a:r>
              <a:rPr lang="zh-CN" altLang="en-US"/>
              <a:t>来表示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10845" y="2539365"/>
            <a:ext cx="6061075" cy="2466975"/>
          </a:xfrm>
          <a:prstGeom prst="rect">
            <a:avLst/>
          </a:prstGeom>
        </p:spPr>
      </p:pic>
      <p:sp>
        <p:nvSpPr>
          <p:cNvPr id="5" name="文本框 4"/>
          <p:cNvSpPr txBox="1"/>
          <p:nvPr/>
        </p:nvSpPr>
        <p:spPr>
          <a:xfrm>
            <a:off x="7472680" y="2539365"/>
            <a:ext cx="4064000" cy="2363470"/>
          </a:xfrm>
          <a:prstGeom prst="rect">
            <a:avLst/>
          </a:prstGeom>
          <a:noFill/>
        </p:spPr>
        <p:txBody>
          <a:bodyPr wrap="square" rtlCol="0">
            <a:noAutofit/>
          </a:bodyPr>
          <a:p>
            <a:pPr>
              <a:lnSpc>
                <a:spcPct val="150000"/>
              </a:lnSpc>
            </a:pPr>
            <a:r>
              <a:rPr lang="zh-CN" altLang="en-US">
                <a:latin typeface="Consolas" panose="020B0609020204030204" charset="0"/>
                <a:ea typeface="幼圆" panose="02010509060101010101" charset="-122"/>
                <a:cs typeface="Consolas" panose="020B0609020204030204" charset="0"/>
              </a:rPr>
              <a:t>（有练习题）</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三种情况（以</a:t>
            </a:r>
            <a:r>
              <a:rPr lang="en-US" altLang="zh-CN">
                <a:latin typeface="Consolas" panose="020B0609020204030204" charset="0"/>
                <a:ea typeface="幼圆" panose="02010509060101010101" charset="-122"/>
                <a:cs typeface="Consolas" panose="020B0609020204030204" charset="0"/>
              </a:rPr>
              <a:t>4</a:t>
            </a:r>
            <a:r>
              <a:rPr lang="zh-CN" altLang="en-US">
                <a:latin typeface="Consolas" panose="020B0609020204030204" charset="0"/>
                <a:ea typeface="幼圆" panose="02010509060101010101" charset="-122"/>
                <a:cs typeface="Consolas" panose="020B0609020204030204" charset="0"/>
              </a:rPr>
              <a:t>位压缩为例）：</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两个连续的</a:t>
            </a:r>
            <a:r>
              <a:rPr lang="en-US" altLang="zh-CN">
                <a:latin typeface="Consolas" panose="020B0609020204030204" charset="0"/>
                <a:ea typeface="幼圆" panose="02010509060101010101" charset="-122"/>
                <a:cs typeface="Consolas" panose="020B0609020204030204" charset="0"/>
              </a:rPr>
              <a:t>1</a:t>
            </a:r>
            <a:r>
              <a:rPr lang="zh-CN" altLang="en-US">
                <a:latin typeface="Consolas" panose="020B0609020204030204" charset="0"/>
                <a:ea typeface="幼圆" panose="02010509060101010101" charset="-122"/>
                <a:cs typeface="Consolas" panose="020B0609020204030204" charset="0"/>
              </a:rPr>
              <a:t>，压缩时用</a:t>
            </a:r>
            <a:r>
              <a:rPr lang="en-US" altLang="zh-CN">
                <a:latin typeface="Consolas" panose="020B0609020204030204" charset="0"/>
                <a:ea typeface="幼圆" panose="02010509060101010101" charset="-122"/>
                <a:cs typeface="Consolas" panose="020B0609020204030204" charset="0"/>
              </a:rPr>
              <a:t>0000</a:t>
            </a:r>
            <a:endParaRPr lang="en-US" altLang="zh-CN">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多于</a:t>
            </a:r>
            <a:r>
              <a:rPr lang="en-US" altLang="zh-CN">
                <a:latin typeface="Consolas" panose="020B0609020204030204" charset="0"/>
                <a:ea typeface="幼圆" panose="02010509060101010101" charset="-122"/>
                <a:cs typeface="Consolas" panose="020B0609020204030204" charset="0"/>
              </a:rPr>
              <a:t>15</a:t>
            </a:r>
            <a:r>
              <a:rPr lang="zh-CN" altLang="en-US">
                <a:latin typeface="Consolas" panose="020B0609020204030204" charset="0"/>
                <a:ea typeface="幼圆" panose="02010509060101010101" charset="-122"/>
                <a:cs typeface="Consolas" panose="020B0609020204030204" charset="0"/>
              </a:rPr>
              <a:t>个</a:t>
            </a:r>
            <a:r>
              <a:rPr lang="en-US" altLang="zh-CN">
                <a:latin typeface="Consolas" panose="020B0609020204030204" charset="0"/>
                <a:ea typeface="幼圆" panose="02010509060101010101" charset="-122"/>
                <a:cs typeface="Consolas" panose="020B0609020204030204" charset="0"/>
              </a:rPr>
              <a:t>0</a:t>
            </a:r>
            <a:r>
              <a:rPr lang="zh-CN" altLang="en-US">
                <a:latin typeface="Consolas" panose="020B0609020204030204" charset="0"/>
                <a:ea typeface="幼圆" panose="02010509060101010101" charset="-122"/>
                <a:cs typeface="Consolas" panose="020B0609020204030204" charset="0"/>
              </a:rPr>
              <a:t>，则</a:t>
            </a:r>
            <a:r>
              <a:rPr lang="en-US" altLang="zh-CN">
                <a:latin typeface="Consolas" panose="020B0609020204030204" charset="0"/>
                <a:ea typeface="幼圆" panose="02010509060101010101" charset="-122"/>
                <a:cs typeface="Consolas" panose="020B0609020204030204" charset="0"/>
              </a:rPr>
              <a:t>1111 xxxx</a:t>
            </a:r>
            <a:endParaRPr lang="en-US" altLang="zh-CN">
              <a:latin typeface="Consolas" panose="020B0609020204030204" charset="0"/>
              <a:ea typeface="幼圆" panose="02010509060101010101" charset="-122"/>
              <a:cs typeface="Consolas" panose="020B0609020204030204" charset="0"/>
            </a:endParaRPr>
          </a:p>
          <a:p>
            <a:pPr>
              <a:lnSpc>
                <a:spcPct val="150000"/>
              </a:lnSpc>
            </a:pPr>
            <a:r>
              <a:rPr lang="en-US" altLang="zh-CN">
                <a:latin typeface="Consolas" panose="020B0609020204030204" charset="0"/>
                <a:ea typeface="幼圆" panose="02010509060101010101" charset="-122"/>
                <a:cs typeface="Consolas" panose="020B0609020204030204" charset="0"/>
              </a:rPr>
              <a:t>=15, 1111 0000</a:t>
            </a:r>
            <a:endParaRPr lang="en-US" altLang="zh-CN">
              <a:latin typeface="Consolas" panose="020B0609020204030204" charset="0"/>
              <a:ea typeface="幼圆" panose="02010509060101010101" charset="-122"/>
              <a:cs typeface="Consolas" panose="020B0609020204030204" charset="0"/>
            </a:endParaRPr>
          </a:p>
          <a:p>
            <a:pPr>
              <a:lnSpc>
                <a:spcPct val="150000"/>
              </a:lnSpc>
            </a:pPr>
            <a:endParaRPr lang="en-US" altLang="zh-CN">
              <a:latin typeface="Consolas" panose="020B0609020204030204" charset="0"/>
              <a:ea typeface="幼圆" panose="02010509060101010101" charset="-122"/>
              <a:cs typeface="Consolas" panose="020B0609020204030204" charset="0"/>
            </a:endParaRPr>
          </a:p>
          <a:p>
            <a:pPr>
              <a:lnSpc>
                <a:spcPct val="150000"/>
              </a:lnSpc>
            </a:pPr>
            <a:endParaRPr lang="zh-CN" altLang="en-US">
              <a:latin typeface="Consolas" panose="020B0609020204030204" charset="0"/>
              <a:ea typeface="幼圆" panose="02010509060101010101" charset="-122"/>
              <a:cs typeface="Consolas" panose="020B0609020204030204" charset="0"/>
            </a:endParaRPr>
          </a:p>
          <a:p>
            <a:endParaRPr lang="zh-CN" altLang="en-US">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赫夫曼编码</a:t>
            </a:r>
            <a:endParaRPr lang="zh-CN" altLang="en-US"/>
          </a:p>
        </p:txBody>
      </p:sp>
      <p:sp>
        <p:nvSpPr>
          <p:cNvPr id="5" name="副标题 4"/>
          <p:cNvSpPr/>
          <p:nvPr>
            <p:ph type="subTitle" idx="1"/>
          </p:nvPr>
        </p:nvSpPr>
        <p:spPr/>
        <p:txBody>
          <a:bodyPr/>
          <a:p>
            <a:r>
              <a:rPr lang="zh-CN" altLang="en-US"/>
              <a:t>Huffman coding</a:t>
            </a:r>
            <a:endParaRPr lang="zh-CN" altLang="en-US"/>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赫夫曼编码</a:t>
            </a:r>
            <a:r>
              <a:rPr lang="zh-CN" altLang="en-US"/>
              <a:t>原理</a:t>
            </a:r>
            <a:endParaRPr lang="zh-CN" altLang="en-US"/>
          </a:p>
        </p:txBody>
      </p:sp>
      <p:sp>
        <p:nvSpPr>
          <p:cNvPr id="3" name="内容占位符 2"/>
          <p:cNvSpPr/>
          <p:nvPr>
            <p:ph idx="1"/>
          </p:nvPr>
        </p:nvSpPr>
        <p:spPr>
          <a:xfrm>
            <a:off x="556895" y="1255395"/>
            <a:ext cx="10968990" cy="5377180"/>
          </a:xfrm>
        </p:spPr>
        <p:txBody>
          <a:bodyPr/>
          <a:p>
            <a:r>
              <a:rPr lang="zh-CN" altLang="en-US"/>
              <a:t>符号出现频率分配编码，低则短，高则</a:t>
            </a:r>
            <a:r>
              <a:rPr lang="zh-CN" altLang="en-US"/>
              <a:t>长</a:t>
            </a:r>
            <a:endParaRPr lang="zh-CN" altLang="en-US"/>
          </a:p>
          <a:p>
            <a:r>
              <a:rPr lang="zh-CN" altLang="en-US"/>
              <a:t>构造二叉树</a:t>
            </a:r>
            <a:r>
              <a:rPr lang="en-US" altLang="zh-CN"/>
              <a:t>(</a:t>
            </a:r>
            <a:r>
              <a:rPr lang="zh-CN" altLang="en-US"/>
              <a:t>binary tree</a:t>
            </a:r>
            <a:r>
              <a:rPr lang="en-US" altLang="zh-CN"/>
              <a:t>)</a:t>
            </a:r>
            <a:r>
              <a:rPr lang="zh-CN" altLang="en-US"/>
              <a:t>：选择权值最小的组成节点。左分</a:t>
            </a:r>
            <a:r>
              <a:rPr lang="en-US" altLang="zh-CN"/>
              <a:t>0</a:t>
            </a:r>
            <a:r>
              <a:rPr lang="zh-CN" altLang="en-US"/>
              <a:t>，右分</a:t>
            </a:r>
            <a:r>
              <a:rPr lang="en-US" altLang="zh-CN"/>
              <a:t>1</a:t>
            </a:r>
            <a:endParaRPr lang="en-US" altLang="zh-CN"/>
          </a:p>
          <a:p>
            <a:r>
              <a:rPr lang="zh-CN" altLang="en-US"/>
              <a:t>每一个编码都不是其他编码的前缀，在译码的时候，读到对应的就可以翻译，不用等下一位</a:t>
            </a:r>
            <a:r>
              <a:rPr lang="en-US" altLang="zh-CN"/>
              <a:t>——</a:t>
            </a:r>
            <a:r>
              <a:rPr lang="zh-CN" altLang="en-US"/>
              <a:t>即时码（an instantaneous code）</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556895" y="3025140"/>
            <a:ext cx="5628005" cy="31299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881495" y="3321050"/>
            <a:ext cx="4311015" cy="1845310"/>
          </a:xfrm>
          <a:prstGeom prst="rect">
            <a:avLst/>
          </a:prstGeom>
        </p:spPr>
      </p:pic>
    </p:spTree>
    <p:custDataLst>
      <p:tags r:id="rId5"/>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Lempel Ziv</a:t>
            </a:r>
            <a:r>
              <a:rPr lang="zh-CN" altLang="en-US"/>
              <a:t>编码</a:t>
            </a:r>
            <a:endParaRPr lang="zh-CN" altLang="en-US"/>
          </a:p>
        </p:txBody>
      </p:sp>
      <p:sp>
        <p:nvSpPr>
          <p:cNvPr id="5" name="副标题 4"/>
          <p:cNvSpPr/>
          <p:nvPr>
            <p:ph type="subTitle" idx="1"/>
          </p:nvPr>
        </p:nvSpPr>
        <p:spPr/>
        <p:txBody>
          <a:bodyPr/>
          <a:p>
            <a:r>
              <a:rPr lang="zh-CN" altLang="en-US"/>
              <a:t>Lempel Ziv encoding</a:t>
            </a:r>
            <a:endParaRPr lang="zh-CN" altLang="en-US"/>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32785" y="157550"/>
            <a:ext cx="10969200" cy="705600"/>
          </a:xfrm>
        </p:spPr>
        <p:txBody>
          <a:bodyPr/>
          <a:p>
            <a:r>
              <a:rPr lang="en-US" altLang="zh-CN"/>
              <a:t>Lempel Ziv</a:t>
            </a:r>
            <a:r>
              <a:rPr lang="zh-CN" altLang="en-US"/>
              <a:t>压缩过程</a:t>
            </a:r>
            <a:endParaRPr lang="zh-CN" altLang="en-US"/>
          </a:p>
        </p:txBody>
      </p:sp>
      <p:sp>
        <p:nvSpPr>
          <p:cNvPr id="3" name="内容占位符 2"/>
          <p:cNvSpPr/>
          <p:nvPr>
            <p:ph idx="1"/>
          </p:nvPr>
        </p:nvSpPr>
        <p:spPr>
          <a:xfrm>
            <a:off x="169545" y="817245"/>
            <a:ext cx="10968990" cy="5920740"/>
          </a:xfrm>
        </p:spPr>
        <p:txBody>
          <a:bodyPr/>
          <a:p>
            <a:r>
              <a:rPr lang="zh-CN" altLang="en-US"/>
              <a:t> 基于字典的自适应编码（dictionary-based encoding）</a:t>
            </a:r>
            <a:endParaRPr lang="zh-CN" altLang="en-US"/>
          </a:p>
          <a:p>
            <a:r>
              <a:rPr lang="zh-CN" altLang="en-US"/>
              <a:t>压缩过程分为两个阶段：建立字典索引（building an indexed dictionary）</a:t>
            </a:r>
            <a:r>
              <a:rPr lang="en-US" altLang="zh-CN"/>
              <a:t>+</a:t>
            </a:r>
            <a:r>
              <a:rPr lang="zh-CN" altLang="en-US"/>
              <a:t>压缩字符串（compressing a string of symbols.）</a:t>
            </a:r>
            <a:endParaRPr lang="zh-CN" altLang="en-US"/>
          </a:p>
          <a:p>
            <a:r>
              <a:rPr lang="en-US" altLang="zh-CN"/>
              <a:t>1 </a:t>
            </a:r>
            <a:r>
              <a:rPr lang="zh-CN" altLang="en-US"/>
              <a:t>在原始字符串中，选择不在字典中的</a:t>
            </a:r>
            <a:r>
              <a:rPr lang="zh-CN" altLang="en-US"/>
              <a:t>最小字符串</a:t>
            </a:r>
            <a:endParaRPr lang="zh-CN" altLang="en-US"/>
          </a:p>
          <a:p>
            <a:r>
              <a:rPr lang="en-US" altLang="zh-CN"/>
              <a:t>2 </a:t>
            </a:r>
            <a:r>
              <a:rPr lang="zh-CN" altLang="en-US"/>
              <a:t>用已建立的索引号替代</a:t>
            </a:r>
            <a:r>
              <a:rPr lang="zh-CN" altLang="en-US"/>
              <a:t>原始字符</a:t>
            </a:r>
            <a:endParaRPr lang="zh-CN" altLang="en-US"/>
          </a:p>
          <a:p>
            <a:endParaRPr lang="zh-CN" altLang="en-US"/>
          </a:p>
          <a:p>
            <a:pPr marL="0" indent="0">
              <a:buNone/>
            </a:pPr>
            <a:endParaRPr lang="zh-CN" altLang="en-US"/>
          </a:p>
        </p:txBody>
      </p:sp>
      <p:pic>
        <p:nvPicPr>
          <p:cNvPr id="4" name="图片 3"/>
          <p:cNvPicPr>
            <a:picLocks noChangeAspect="1"/>
          </p:cNvPicPr>
          <p:nvPr>
            <p:custDataLst>
              <p:tags r:id="rId1"/>
            </p:custDataLst>
          </p:nvPr>
        </p:nvPicPr>
        <p:blipFill>
          <a:blip r:embed="rId2"/>
          <a:stretch>
            <a:fillRect/>
          </a:stretch>
        </p:blipFill>
        <p:spPr>
          <a:xfrm>
            <a:off x="6482715" y="1821815"/>
            <a:ext cx="4340860" cy="5036185"/>
          </a:xfrm>
          <a:prstGeom prst="rect">
            <a:avLst/>
          </a:prstGeom>
        </p:spPr>
      </p:pic>
    </p:spTree>
    <p:custDataLst>
      <p:tags r:id="rId3"/>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7550" y="200730"/>
            <a:ext cx="10969200" cy="705600"/>
          </a:xfrm>
        </p:spPr>
        <p:txBody>
          <a:bodyPr/>
          <a:p>
            <a:r>
              <a:rPr lang="en-US" altLang="zh-CN">
                <a:sym typeface="+mn-ea"/>
              </a:rPr>
              <a:t>Lempel Ziv</a:t>
            </a:r>
            <a:r>
              <a:rPr lang="zh-CN" altLang="en-US">
                <a:sym typeface="+mn-ea"/>
              </a:rPr>
              <a:t>解压</a:t>
            </a:r>
            <a:endParaRPr lang="zh-CN" altLang="en-US"/>
          </a:p>
        </p:txBody>
      </p:sp>
      <p:sp>
        <p:nvSpPr>
          <p:cNvPr id="3" name="内容占位符 2"/>
          <p:cNvSpPr/>
          <p:nvPr>
            <p:ph idx="1"/>
          </p:nvPr>
        </p:nvSpPr>
        <p:spPr>
          <a:xfrm>
            <a:off x="262325" y="983670"/>
            <a:ext cx="10969200" cy="4759200"/>
          </a:xfrm>
        </p:spPr>
        <p:txBody>
          <a:bodyPr/>
          <a:p>
            <a:r>
              <a:rPr lang="zh-CN" altLang="en-US"/>
              <a:t>检验被压缩的子</a:t>
            </a:r>
            <a:r>
              <a:rPr lang="zh-CN" altLang="en-US"/>
              <a:t>字符串，查找字典，用子字符串代替</a:t>
            </a:r>
            <a:r>
              <a:rPr lang="zh-CN" altLang="en-US"/>
              <a:t>索引号。</a:t>
            </a:r>
            <a:endParaRPr lang="zh-CN" altLang="en-US"/>
          </a:p>
        </p:txBody>
      </p:sp>
      <p:pic>
        <p:nvPicPr>
          <p:cNvPr id="7" name="图片 6"/>
          <p:cNvPicPr>
            <a:picLocks noChangeAspect="1"/>
          </p:cNvPicPr>
          <p:nvPr>
            <p:custDataLst>
              <p:tags r:id="rId1"/>
            </p:custDataLst>
          </p:nvPr>
        </p:nvPicPr>
        <p:blipFill>
          <a:blip r:embed="rId2"/>
          <a:stretch>
            <a:fillRect/>
          </a:stretch>
        </p:blipFill>
        <p:spPr>
          <a:xfrm>
            <a:off x="575310" y="1579245"/>
            <a:ext cx="5007610" cy="5170805"/>
          </a:xfrm>
          <a:prstGeom prst="rect">
            <a:avLst/>
          </a:prstGeom>
        </p:spPr>
      </p:pic>
    </p:spTree>
    <p:custDataLst>
      <p:tags r:id="rId3"/>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有损压缩</a:t>
            </a:r>
            <a:endParaRPr lang="zh-CN" altLang="en-US"/>
          </a:p>
        </p:txBody>
      </p:sp>
      <p:sp>
        <p:nvSpPr>
          <p:cNvPr id="5" name="副标题 4"/>
          <p:cNvSpPr/>
          <p:nvPr>
            <p:ph type="subTitle" idx="1"/>
          </p:nvPr>
        </p:nvSpPr>
        <p:spPr/>
        <p:txBody>
          <a:bodyPr/>
          <a:p>
            <a:r>
              <a:rPr lang="en-US" altLang="zh-CN"/>
              <a:t>lossy </a:t>
            </a:r>
            <a:r>
              <a:rPr lang="en-US" altLang="zh-CN"/>
              <a:t>compression</a:t>
            </a:r>
            <a:endParaRPr lang="en-US" altLang="zh-CN"/>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02940" y="183585"/>
            <a:ext cx="10969200" cy="705600"/>
          </a:xfrm>
        </p:spPr>
        <p:txBody>
          <a:bodyPr>
            <a:normAutofit fontScale="90000"/>
          </a:bodyPr>
          <a:p>
            <a:r>
              <a:rPr lang="zh-CN" altLang="en-US"/>
              <a:t>十进制系统</a:t>
            </a:r>
            <a:r>
              <a:rPr lang="en-US" altLang="zh-CN"/>
              <a:t>Decimal base=10</a:t>
            </a:r>
            <a:r>
              <a:rPr lang="zh-CN" altLang="en-US"/>
              <a:t>，</a:t>
            </a:r>
            <a:r>
              <a:rPr lang="en-US" altLang="zh-CN"/>
              <a:t>S={0</a:t>
            </a:r>
            <a:r>
              <a:rPr lang="zh-CN" altLang="en-US"/>
              <a:t>，</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a:t>
            </a:r>
            <a:r>
              <a:rPr lang="en-US" altLang="zh-CN"/>
              <a:t>5</a:t>
            </a:r>
            <a:r>
              <a:rPr lang="zh-CN" altLang="en-US"/>
              <a:t>，</a:t>
            </a:r>
            <a:r>
              <a:rPr lang="en-US" altLang="zh-CN"/>
              <a:t>6</a:t>
            </a:r>
            <a:r>
              <a:rPr lang="zh-CN" altLang="en-US"/>
              <a:t>，</a:t>
            </a:r>
            <a:r>
              <a:rPr lang="en-US" altLang="zh-CN"/>
              <a:t>7</a:t>
            </a:r>
            <a:r>
              <a:rPr lang="zh-CN" altLang="en-US"/>
              <a:t>，</a:t>
            </a:r>
            <a:r>
              <a:rPr lang="en-US" altLang="zh-CN"/>
              <a:t>8</a:t>
            </a:r>
            <a:r>
              <a:rPr lang="zh-CN" altLang="en-US"/>
              <a:t>，</a:t>
            </a:r>
            <a:r>
              <a:rPr lang="en-US" altLang="zh-CN"/>
              <a:t>9}</a:t>
            </a:r>
            <a:endParaRPr lang="en-US" altLang="zh-CN"/>
          </a:p>
        </p:txBody>
      </p:sp>
      <p:sp>
        <p:nvSpPr>
          <p:cNvPr id="3" name="内容占位符 2"/>
          <p:cNvSpPr/>
          <p:nvPr>
            <p:ph idx="1"/>
          </p:nvPr>
        </p:nvSpPr>
        <p:spPr>
          <a:xfrm>
            <a:off x="145415" y="885190"/>
            <a:ext cx="6567805" cy="1777365"/>
          </a:xfrm>
        </p:spPr>
        <p:txBody>
          <a:bodyPr>
            <a:normAutofit/>
          </a:bodyPr>
          <a:p>
            <a:pPr>
              <a:lnSpc>
                <a:spcPct val="130000"/>
              </a:lnSpc>
            </a:pPr>
            <a:r>
              <a:rPr lang="zh-CN" altLang="en-US" u="none">
                <a:solidFill>
                  <a:srgbClr val="595959"/>
                </a:solidFill>
              </a:rPr>
              <a:t>十进制数的表示和求值很简单！</a:t>
            </a:r>
            <a:endParaRPr lang="zh-CN" altLang="en-US" u="none">
              <a:solidFill>
                <a:srgbClr val="595959"/>
              </a:solidFill>
            </a:endParaRPr>
          </a:p>
          <a:p>
            <a:pPr>
              <a:lnSpc>
                <a:spcPct val="130000"/>
              </a:lnSpc>
            </a:pPr>
            <a:endParaRPr lang="zh-CN" altLang="en-US" u="none">
              <a:solidFill>
                <a:srgbClr val="595959"/>
              </a:solidFill>
            </a:endParaRPr>
          </a:p>
          <a:p>
            <a:pPr>
              <a:lnSpc>
                <a:spcPct val="130000"/>
              </a:lnSpc>
            </a:pPr>
            <a:endParaRPr lang="zh-CN" altLang="en-US" u="none">
              <a:solidFill>
                <a:srgbClr val="595959"/>
              </a:solidFill>
            </a:endParaRPr>
          </a:p>
          <a:p>
            <a:pPr>
              <a:lnSpc>
                <a:spcPct val="130000"/>
              </a:lnSpc>
            </a:pPr>
            <a:endParaRPr lang="zh-CN" altLang="en-US" u="none">
              <a:solidFill>
                <a:srgbClr val="595959"/>
              </a:solidFill>
            </a:endParaRPr>
          </a:p>
          <a:p>
            <a:pPr>
              <a:lnSpc>
                <a:spcPct val="130000"/>
              </a:lnSpc>
            </a:pPr>
            <a:endParaRPr lang="zh-CN" altLang="en-US" u="none">
              <a:solidFill>
                <a:srgbClr val="595959"/>
              </a:solidFill>
            </a:endParaRPr>
          </a:p>
        </p:txBody>
      </p:sp>
      <p:grpSp>
        <p:nvGrpSpPr>
          <p:cNvPr id="9" name="组合 8"/>
          <p:cNvGrpSpPr/>
          <p:nvPr/>
        </p:nvGrpSpPr>
        <p:grpSpPr>
          <a:xfrm>
            <a:off x="130810" y="1514475"/>
            <a:ext cx="6537325" cy="2384425"/>
            <a:chOff x="616" y="3088"/>
            <a:chExt cx="9986" cy="3285"/>
          </a:xfrm>
        </p:grpSpPr>
        <p:pic>
          <p:nvPicPr>
            <p:cNvPr id="5" name="图片 4"/>
            <p:cNvPicPr>
              <a:picLocks noChangeAspect="1"/>
            </p:cNvPicPr>
            <p:nvPr>
              <p:custDataLst>
                <p:tags r:id="rId1"/>
              </p:custDataLst>
            </p:nvPr>
          </p:nvPicPr>
          <p:blipFill>
            <a:blip r:embed="rId2"/>
            <a:stretch>
              <a:fillRect/>
            </a:stretch>
          </p:blipFill>
          <p:spPr>
            <a:xfrm>
              <a:off x="1395" y="4427"/>
              <a:ext cx="9129" cy="1946"/>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16" y="3088"/>
              <a:ext cx="9986" cy="1123"/>
            </a:xfrm>
            <a:prstGeom prst="rect">
              <a:avLst/>
            </a:prstGeom>
          </p:spPr>
        </p:pic>
      </p:grpSp>
      <p:grpSp>
        <p:nvGrpSpPr>
          <p:cNvPr id="15" name="组合 14"/>
          <p:cNvGrpSpPr/>
          <p:nvPr/>
        </p:nvGrpSpPr>
        <p:grpSpPr>
          <a:xfrm>
            <a:off x="6719570" y="854075"/>
            <a:ext cx="5269230" cy="3328670"/>
            <a:chOff x="10582" y="1345"/>
            <a:chExt cx="8298" cy="5242"/>
          </a:xfrm>
        </p:grpSpPr>
        <p:sp>
          <p:nvSpPr>
            <p:cNvPr id="7" name="文本框 6"/>
            <p:cNvSpPr txBox="1"/>
            <p:nvPr/>
          </p:nvSpPr>
          <p:spPr>
            <a:xfrm>
              <a:off x="10721" y="1345"/>
              <a:ext cx="8159" cy="5242"/>
            </a:xfrm>
            <a:prstGeom prst="rect">
              <a:avLst/>
            </a:prstGeom>
            <a:noFill/>
          </p:spPr>
          <p:txBody>
            <a:bodyPr wrap="square" rtlCol="0">
              <a:spAutoFit/>
            </a:bodyPr>
            <a:p>
              <a:pPr>
                <a:lnSpc>
                  <a:spcPct val="13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sym typeface="+mn-ea"/>
                </a:rPr>
                <a:t>整数</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sym typeface="+mn-ea"/>
              </a:endParaRPr>
            </a:p>
            <a:p>
              <a:pPr>
                <a:lnSpc>
                  <a:spcPct val="130000"/>
                </a:lnSpc>
              </a:pPr>
              <a:r>
                <a:rPr lang="en-US" altLang="zh-CN" u="none">
                  <a:solidFill>
                    <a:srgbClr val="595959"/>
                  </a:solidFill>
                  <a:latin typeface="Consolas" panose="020B0609020204030204" charset="0"/>
                  <a:ea typeface="幼圆" panose="02010509060101010101" charset="-122"/>
                  <a:cs typeface="Consolas" panose="020B0609020204030204" charset="0"/>
                </a:rPr>
                <a:t>NUMBER </a:t>
              </a:r>
              <a:r>
                <a:rPr lang="zh-CN" altLang="en-US" u="none">
                  <a:solidFill>
                    <a:srgbClr val="595959"/>
                  </a:solidFill>
                  <a:latin typeface="Consolas" panose="020B0609020204030204" charset="0"/>
                  <a:ea typeface="幼圆" panose="02010509060101010101" charset="-122"/>
                  <a:cs typeface="Consolas" panose="020B0609020204030204" charset="0"/>
                </a:rPr>
                <a:t>把数写出来，</a:t>
              </a: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r>
                <a:rPr lang="en-US" altLang="zh-CN" u="none">
                  <a:solidFill>
                    <a:srgbClr val="595959"/>
                  </a:solidFill>
                  <a:latin typeface="Consolas" panose="020B0609020204030204" charset="0"/>
                  <a:ea typeface="幼圆" panose="02010509060101010101" charset="-122"/>
                  <a:cs typeface="Consolas" panose="020B0609020204030204" charset="0"/>
                </a:rPr>
                <a:t>Place Value</a:t>
              </a:r>
              <a:r>
                <a:rPr lang="zh-CN" altLang="en-US" u="none">
                  <a:solidFill>
                    <a:srgbClr val="595959"/>
                  </a:solidFill>
                  <a:latin typeface="Consolas" panose="020B0609020204030204" charset="0"/>
                  <a:ea typeface="幼圆" panose="02010509060101010101" charset="-122"/>
                  <a:cs typeface="Consolas" panose="020B0609020204030204" charset="0"/>
                </a:rPr>
                <a:t>从第一位开始标</a:t>
              </a:r>
              <a:r>
                <a:rPr lang="en-US" altLang="zh-CN" u="none">
                  <a:solidFill>
                    <a:srgbClr val="595959"/>
                  </a:solidFill>
                  <a:latin typeface="Consolas" panose="020B0609020204030204" charset="0"/>
                  <a:ea typeface="幼圆" panose="02010509060101010101" charset="-122"/>
                  <a:cs typeface="Consolas" panose="020B0609020204030204" charset="0"/>
                </a:rPr>
                <a:t>10</a:t>
              </a:r>
              <a:r>
                <a:rPr lang="zh-CN" altLang="en-US" u="none">
                  <a:solidFill>
                    <a:srgbClr val="595959"/>
                  </a:solidFill>
                  <a:latin typeface="Consolas" panose="020B0609020204030204" charset="0"/>
                  <a:ea typeface="幼圆" panose="02010509060101010101" charset="-122"/>
                  <a:cs typeface="Consolas" panose="020B0609020204030204" charset="0"/>
                </a:rPr>
                <a:t>零次方，</a:t>
              </a:r>
              <a:r>
                <a:rPr lang="en-US" altLang="zh-CN" u="none">
                  <a:solidFill>
                    <a:srgbClr val="595959"/>
                  </a:solidFill>
                  <a:latin typeface="Consolas" panose="020B0609020204030204" charset="0"/>
                  <a:ea typeface="幼圆" panose="02010509060101010101" charset="-122"/>
                  <a:cs typeface="Consolas" panose="020B0609020204030204" charset="0"/>
                </a:rPr>
                <a:t>10</a:t>
              </a:r>
              <a:r>
                <a:rPr lang="zh-CN" altLang="en-US" u="none">
                  <a:solidFill>
                    <a:srgbClr val="595959"/>
                  </a:solidFill>
                  <a:latin typeface="Consolas" panose="020B0609020204030204" charset="0"/>
                  <a:ea typeface="幼圆" panose="02010509060101010101" charset="-122"/>
                  <a:cs typeface="Consolas" panose="020B0609020204030204" charset="0"/>
                </a:rPr>
                <a:t>一次方，</a:t>
              </a:r>
              <a:r>
                <a:rPr lang="en-US" altLang="zh-CN" u="none">
                  <a:solidFill>
                    <a:srgbClr val="595959"/>
                  </a:solidFill>
                  <a:latin typeface="Consolas" panose="020B0609020204030204" charset="0"/>
                  <a:ea typeface="幼圆" panose="02010509060101010101" charset="-122"/>
                  <a:cs typeface="Consolas" panose="020B0609020204030204" charset="0"/>
                </a:rPr>
                <a:t>10²</a:t>
              </a:r>
              <a:endParaRPr lang="en-US" altLang="zh-CN"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r>
                <a:rPr lang="en-US" altLang="zh-CN" u="none">
                  <a:solidFill>
                    <a:srgbClr val="595959"/>
                  </a:solidFill>
                  <a:latin typeface="Consolas" panose="020B0609020204030204" charset="0"/>
                  <a:ea typeface="幼圆" panose="02010509060101010101" charset="-122"/>
                  <a:cs typeface="Consolas" panose="020B0609020204030204" charset="0"/>
                </a:rPr>
                <a:t>values=number</a:t>
              </a:r>
              <a:r>
                <a:rPr lang="zh-CN" altLang="en-US" u="none">
                  <a:solidFill>
                    <a:srgbClr val="595959"/>
                  </a:solidFill>
                  <a:latin typeface="Consolas" panose="020B0609020204030204" charset="0"/>
                  <a:ea typeface="幼圆" panose="02010509060101010101" charset="-122"/>
                  <a:cs typeface="Consolas" panose="020B0609020204030204" charset="0"/>
                </a:rPr>
                <a:t>×对应</a:t>
              </a:r>
              <a:r>
                <a:rPr lang="en-US" altLang="zh-CN" u="none">
                  <a:solidFill>
                    <a:srgbClr val="595959"/>
                  </a:solidFill>
                  <a:latin typeface="Consolas" panose="020B0609020204030204" charset="0"/>
                  <a:ea typeface="幼圆" panose="02010509060101010101" charset="-122"/>
                  <a:cs typeface="Consolas" panose="020B0609020204030204" charset="0"/>
                </a:rPr>
                <a:t>place values</a:t>
              </a:r>
              <a:r>
                <a:rPr lang="zh-CN" altLang="en-US" u="none">
                  <a:solidFill>
                    <a:srgbClr val="595959"/>
                  </a:solidFill>
                  <a:latin typeface="Consolas" panose="020B0609020204030204" charset="0"/>
                  <a:ea typeface="幼圆" panose="02010509060101010101" charset="-122"/>
                  <a:cs typeface="Consolas" panose="020B0609020204030204" charset="0"/>
                </a:rPr>
                <a:t>再全部相加</a:t>
              </a: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endParaRPr lang="zh-CN" altLang="en-US">
                <a:latin typeface="Consolas" panose="020B0609020204030204" charset="0"/>
                <a:ea typeface="幼圆" panose="02010509060101010101" charset="-122"/>
                <a:cs typeface="Consolas" panose="020B0609020204030204" charset="0"/>
              </a:endParaRPr>
            </a:p>
          </p:txBody>
        </p:sp>
        <p:pic>
          <p:nvPicPr>
            <p:cNvPr id="8" name="图片 7"/>
            <p:cNvPicPr>
              <a:picLocks noChangeAspect="1"/>
            </p:cNvPicPr>
            <p:nvPr>
              <p:custDataLst>
                <p:tags r:id="rId5"/>
              </p:custDataLst>
            </p:nvPr>
          </p:nvPicPr>
          <p:blipFill>
            <a:blip r:embed="rId6"/>
            <a:stretch>
              <a:fillRect/>
            </a:stretch>
          </p:blipFill>
          <p:spPr>
            <a:xfrm>
              <a:off x="10582" y="4427"/>
              <a:ext cx="8169" cy="1500"/>
            </a:xfrm>
            <a:prstGeom prst="rect">
              <a:avLst/>
            </a:prstGeom>
          </p:spPr>
        </p:pic>
      </p:grpSp>
      <p:grpSp>
        <p:nvGrpSpPr>
          <p:cNvPr id="16" name="组合 15"/>
          <p:cNvGrpSpPr/>
          <p:nvPr/>
        </p:nvGrpSpPr>
        <p:grpSpPr>
          <a:xfrm>
            <a:off x="367030" y="4429760"/>
            <a:ext cx="5922010" cy="1649730"/>
            <a:chOff x="578" y="6976"/>
            <a:chExt cx="9326" cy="2598"/>
          </a:xfrm>
        </p:grpSpPr>
        <p:sp>
          <p:nvSpPr>
            <p:cNvPr id="10" name="文本框 9"/>
            <p:cNvSpPr txBox="1"/>
            <p:nvPr/>
          </p:nvSpPr>
          <p:spPr>
            <a:xfrm>
              <a:off x="578" y="6976"/>
              <a:ext cx="6400" cy="1016"/>
            </a:xfrm>
            <a:prstGeom prst="rect">
              <a:avLst/>
            </a:prstGeom>
            <a:noFill/>
          </p:spPr>
          <p:txBody>
            <a:bodyPr wrap="square" rtlCol="0">
              <a:spAutoFit/>
            </a:bodyPr>
            <a:p>
              <a:r>
                <a:rPr lang="zh-CN" altLang="en-US">
                  <a:latin typeface="Consolas" panose="020B0609020204030204" charset="0"/>
                  <a:ea typeface="幼圆" panose="02010509060101010101" charset="-122"/>
                </a:rPr>
                <a:t>实数</a:t>
              </a:r>
              <a:r>
                <a:rPr lang="en-US" altLang="zh-CN">
                  <a:latin typeface="Consolas" panose="020B0609020204030204" charset="0"/>
                  <a:ea typeface="幼圆" panose="02010509060101010101" charset="-122"/>
                </a:rPr>
                <a:t> </a:t>
              </a:r>
              <a:r>
                <a:rPr lang="zh-CN" altLang="en-US">
                  <a:latin typeface="Consolas" panose="020B0609020204030204" charset="0"/>
                  <a:ea typeface="幼圆" panose="02010509060101010101" charset="-122"/>
                </a:rPr>
                <a:t>同理</a:t>
              </a:r>
              <a:endParaRPr lang="zh-CN" altLang="en-US">
                <a:latin typeface="Consolas" panose="020B0609020204030204" charset="0"/>
                <a:ea typeface="幼圆" panose="02010509060101010101" charset="-122"/>
              </a:endParaRPr>
            </a:p>
            <a:p>
              <a:endParaRPr lang="zh-CN" altLang="en-US">
                <a:latin typeface="Consolas" panose="020B0609020204030204" charset="0"/>
                <a:ea typeface="幼圆" panose="02010509060101010101" charset="-122"/>
              </a:endParaRPr>
            </a:p>
          </p:txBody>
        </p:sp>
        <p:pic>
          <p:nvPicPr>
            <p:cNvPr id="11" name="图片 10"/>
            <p:cNvPicPr>
              <a:picLocks noChangeAspect="1"/>
            </p:cNvPicPr>
            <p:nvPr>
              <p:custDataLst>
                <p:tags r:id="rId7"/>
              </p:custDataLst>
            </p:nvPr>
          </p:nvPicPr>
          <p:blipFill>
            <a:blip r:embed="rId8"/>
            <a:stretch>
              <a:fillRect/>
            </a:stretch>
          </p:blipFill>
          <p:spPr>
            <a:xfrm>
              <a:off x="578" y="8091"/>
              <a:ext cx="9326" cy="1483"/>
            </a:xfrm>
            <a:prstGeom prst="rect">
              <a:avLst/>
            </a:prstGeom>
          </p:spPr>
        </p:pic>
      </p:grpSp>
      <p:grpSp>
        <p:nvGrpSpPr>
          <p:cNvPr id="14" name="组合 13"/>
          <p:cNvGrpSpPr/>
          <p:nvPr/>
        </p:nvGrpSpPr>
        <p:grpSpPr>
          <a:xfrm>
            <a:off x="6850380" y="4301490"/>
            <a:ext cx="4064000" cy="1333500"/>
            <a:chOff x="10788" y="6385"/>
            <a:chExt cx="6400" cy="2100"/>
          </a:xfrm>
        </p:grpSpPr>
        <p:sp>
          <p:nvSpPr>
            <p:cNvPr id="12" name="文本框 11"/>
            <p:cNvSpPr txBox="1"/>
            <p:nvPr/>
          </p:nvSpPr>
          <p:spPr>
            <a:xfrm>
              <a:off x="10788" y="6385"/>
              <a:ext cx="6400" cy="2100"/>
            </a:xfrm>
            <a:prstGeom prst="rect">
              <a:avLst/>
            </a:prstGeom>
            <a:noFill/>
          </p:spPr>
          <p:txBody>
            <a:bodyPr wrap="square" rtlCol="0">
              <a:noAutofit/>
            </a:bodyPr>
            <a:p>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最大值</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endParaRPr>
            </a:p>
            <a:p>
              <a:r>
                <a:rPr lang="en-US" altLang="zh-CN">
                  <a:latin typeface="Consolas" panose="020B0609020204030204" charset="0"/>
                  <a:ea typeface="幼圆" panose="02010509060101010101" charset="-122"/>
                  <a:cs typeface="幼圆" panose="02010509060101010101" charset="-122"/>
                </a:rPr>
                <a:t>K=4 </a:t>
              </a:r>
              <a:r>
                <a:rPr lang="zh-CN" altLang="en-US">
                  <a:latin typeface="Consolas" panose="020B0609020204030204" charset="0"/>
                  <a:ea typeface="幼圆" panose="02010509060101010101" charset="-122"/>
                  <a:cs typeface="幼圆" panose="02010509060101010101" charset="-122"/>
                </a:rPr>
                <a:t>最大能表示的就是</a:t>
              </a:r>
              <a:r>
                <a:rPr lang="en-US" altLang="zh-CN">
                  <a:latin typeface="Consolas" panose="020B0609020204030204" charset="0"/>
                  <a:ea typeface="幼圆" panose="02010509060101010101" charset="-122"/>
                  <a:cs typeface="幼圆" panose="02010509060101010101" charset="-122"/>
                </a:rPr>
                <a:t>9999</a:t>
              </a:r>
              <a:endParaRPr lang="zh-CN" altLang="en-US">
                <a:latin typeface="Consolas" panose="020B0609020204030204" charset="0"/>
                <a:ea typeface="幼圆" panose="02010509060101010101" charset="-122"/>
                <a:cs typeface="幼圆" panose="02010509060101010101" charset="-122"/>
              </a:endParaRPr>
            </a:p>
            <a:p>
              <a:endParaRPr lang="zh-CN" altLang="en-US">
                <a:latin typeface="Consolas" panose="020B0609020204030204" charset="0"/>
                <a:ea typeface="幼圆" panose="02010509060101010101" charset="-122"/>
                <a:cs typeface="幼圆" panose="02010509060101010101" charset="-122"/>
              </a:endParaRPr>
            </a:p>
          </p:txBody>
        </p:sp>
        <p:pic>
          <p:nvPicPr>
            <p:cNvPr id="13" name="图片 12"/>
            <p:cNvPicPr>
              <a:picLocks noChangeAspect="1"/>
            </p:cNvPicPr>
            <p:nvPr>
              <p:custDataLst>
                <p:tags r:id="rId9"/>
              </p:custDataLst>
            </p:nvPr>
          </p:nvPicPr>
          <p:blipFill>
            <a:blip r:embed="rId10"/>
            <a:stretch>
              <a:fillRect/>
            </a:stretch>
          </p:blipFill>
          <p:spPr>
            <a:xfrm>
              <a:off x="11089" y="7900"/>
              <a:ext cx="3410" cy="585"/>
            </a:xfrm>
            <a:prstGeom prst="rect">
              <a:avLst/>
            </a:prstGeom>
          </p:spPr>
        </p:pic>
      </p:grpSp>
    </p:spTree>
    <p:custDataLst>
      <p:tags r:id="rId1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38195" y="237560"/>
            <a:ext cx="10969200" cy="705600"/>
          </a:xfrm>
        </p:spPr>
        <p:txBody>
          <a:bodyPr/>
          <a:p>
            <a:r>
              <a:rPr lang="zh-CN" altLang="en-US"/>
              <a:t>图像压缩：</a:t>
            </a:r>
            <a:r>
              <a:rPr lang="en-US" altLang="zh-CN"/>
              <a:t>JPEG</a:t>
            </a:r>
            <a:endParaRPr lang="en-US" altLang="zh-CN"/>
          </a:p>
        </p:txBody>
      </p:sp>
      <p:sp>
        <p:nvSpPr>
          <p:cNvPr id="3" name="内容占位符 2"/>
          <p:cNvSpPr/>
          <p:nvPr>
            <p:ph idx="1"/>
          </p:nvPr>
        </p:nvSpPr>
        <p:spPr>
          <a:xfrm>
            <a:off x="608330" y="4726940"/>
            <a:ext cx="10968990" cy="1942465"/>
          </a:xfrm>
        </p:spPr>
        <p:txBody>
          <a:bodyPr>
            <a:normAutofit lnSpcReduction="10000"/>
          </a:bodyPr>
          <a:p>
            <a:r>
              <a:rPr lang="zh-CN" altLang="en-US"/>
              <a:t>在</a:t>
            </a:r>
            <a:r>
              <a:rPr lang="en-US" altLang="zh-CN"/>
              <a:t>JPEG</a:t>
            </a:r>
            <a:r>
              <a:rPr lang="zh-CN" altLang="en-US"/>
              <a:t>中，一幅灰度图（a grayscale picture）分为许多</a:t>
            </a:r>
            <a:r>
              <a:rPr lang="en-US" altLang="zh-CN"/>
              <a:t>8</a:t>
            </a:r>
            <a:r>
              <a:rPr lang="zh-CN" altLang="en-US"/>
              <a:t>×</a:t>
            </a:r>
            <a:r>
              <a:rPr lang="en-US" altLang="zh-CN"/>
              <a:t>8</a:t>
            </a:r>
            <a:r>
              <a:rPr lang="zh-CN" altLang="en-US"/>
              <a:t>的像素块（</a:t>
            </a:r>
            <a:r>
              <a:rPr lang="en-US" altLang="zh-CN"/>
              <a:t>pixel block</a:t>
            </a:r>
            <a:r>
              <a:rPr lang="zh-CN" altLang="en-US"/>
              <a:t>）</a:t>
            </a:r>
            <a:endParaRPr lang="zh-CN" altLang="en-US"/>
          </a:p>
          <a:p>
            <a:r>
              <a:rPr lang="zh-CN" altLang="en-US"/>
              <a:t>离弦余弦变换</a:t>
            </a:r>
            <a:r>
              <a:rPr lang="en-US" altLang="zh-CN"/>
              <a:t> DCT(Discrete cosine transform (DCT))</a:t>
            </a:r>
            <a:endParaRPr lang="en-US" altLang="zh-CN"/>
          </a:p>
          <a:p>
            <a:r>
              <a:rPr lang="zh-CN" altLang="en-US"/>
              <a:t>量化</a:t>
            </a:r>
            <a:endParaRPr lang="zh-CN" altLang="en-US"/>
          </a:p>
          <a:p>
            <a:r>
              <a:rPr lang="zh-CN" altLang="en-US"/>
              <a:t>压缩</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556895" y="835660"/>
            <a:ext cx="8102600" cy="2652395"/>
          </a:xfrm>
          <a:prstGeom prst="rect">
            <a:avLst/>
          </a:prstGeom>
        </p:spPr>
      </p:pic>
      <p:sp>
        <p:nvSpPr>
          <p:cNvPr id="5" name="文本框 4"/>
          <p:cNvSpPr txBox="1"/>
          <p:nvPr/>
        </p:nvSpPr>
        <p:spPr>
          <a:xfrm>
            <a:off x="735965" y="3488055"/>
            <a:ext cx="9253855" cy="922020"/>
          </a:xfrm>
          <a:prstGeom prst="rect">
            <a:avLst/>
          </a:prstGeom>
          <a:noFill/>
        </p:spPr>
        <p:txBody>
          <a:bodyPr wrap="square" rtlCol="0">
            <a:spAutoFit/>
          </a:bodyPr>
          <a:p>
            <a:r>
              <a:rPr lang="zh-CN" altLang="en-US">
                <a:latin typeface="Consolas" panose="020B0609020204030204" charset="0"/>
                <a:ea typeface="幼圆" panose="02010509060101010101" charset="-122"/>
                <a:cs typeface="Consolas" panose="020B0609020204030204" charset="0"/>
              </a:rPr>
              <a:t>整体思想：将图像变成一个数的线性（矢量）集合来揭示冗余，冗余通过无损压缩来去除</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change the picture into a linear (vector) set of numbers that </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reveals the redundancies.</a:t>
            </a:r>
            <a:endParaRPr lang="zh-CN" altLang="en-US">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5562600" y="344805"/>
            <a:ext cx="6493510" cy="2226310"/>
          </a:xfrm>
          <a:prstGeom prst="rect">
            <a:avLst/>
          </a:prstGeom>
        </p:spPr>
      </p:pic>
      <p:sp>
        <p:nvSpPr>
          <p:cNvPr id="2" name="标题 1"/>
          <p:cNvSpPr/>
          <p:nvPr>
            <p:ph type="title"/>
          </p:nvPr>
        </p:nvSpPr>
        <p:spPr>
          <a:xfrm>
            <a:off x="169615" y="200095"/>
            <a:ext cx="10969200" cy="705600"/>
          </a:xfrm>
        </p:spPr>
        <p:txBody>
          <a:bodyPr/>
          <a:p>
            <a:r>
              <a:rPr lang="zh-CN" altLang="en-US"/>
              <a:t>离散余弦变换的三种情况</a:t>
            </a:r>
            <a:r>
              <a:rPr lang="zh-CN" altLang="en-US"/>
              <a:t>演示</a:t>
            </a:r>
            <a:endParaRPr lang="zh-CN" altLang="en-US"/>
          </a:p>
        </p:txBody>
      </p:sp>
      <p:sp>
        <p:nvSpPr>
          <p:cNvPr id="3" name="内容占位符 2"/>
          <p:cNvSpPr/>
          <p:nvPr>
            <p:ph idx="1"/>
          </p:nvPr>
        </p:nvSpPr>
        <p:spPr>
          <a:xfrm>
            <a:off x="225425" y="983615"/>
            <a:ext cx="5679440" cy="4759325"/>
          </a:xfrm>
        </p:spPr>
        <p:txBody>
          <a:bodyPr/>
          <a:p>
            <a:r>
              <a:rPr lang="zh-CN" altLang="en-US"/>
              <a:t>三种情况：统一灰度；两种不同灰度；</a:t>
            </a:r>
            <a:r>
              <a:rPr lang="zh-CN" altLang="en-US"/>
              <a:t>渐变灰度</a:t>
            </a:r>
            <a:endParaRPr lang="zh-CN" altLang="en-US"/>
          </a:p>
          <a:p>
            <a:pPr lvl="1"/>
            <a:r>
              <a:rPr lang="zh-CN" altLang="en-US"/>
              <a:t>概念：</a:t>
            </a:r>
            <a:r>
              <a:rPr lang="en-US" altLang="zh-CN"/>
              <a:t>AC</a:t>
            </a:r>
            <a:r>
              <a:rPr lang="zh-CN" altLang="en-US"/>
              <a:t>值，</a:t>
            </a:r>
            <a:r>
              <a:rPr lang="en-US" altLang="zh-CN"/>
              <a:t>DC</a:t>
            </a:r>
            <a:r>
              <a:rPr lang="zh-CN" altLang="en-US"/>
              <a:t>值</a:t>
            </a:r>
            <a:endParaRPr lang="zh-CN" altLang="en-US"/>
          </a:p>
          <a:p>
            <a:pPr lvl="1"/>
            <a:endParaRPr lang="zh-CN" altLang="en-US"/>
          </a:p>
          <a:p>
            <a:r>
              <a:rPr lang="zh-CN" altLang="en-US"/>
              <a:t>转换从P表生成T表。</a:t>
            </a:r>
            <a:endParaRPr lang="zh-CN" altLang="en-US"/>
          </a:p>
          <a:p>
            <a:r>
              <a:rPr lang="zh-CN" altLang="en-US"/>
              <a:t>DC 值是像素的平均值。</a:t>
            </a:r>
            <a:endParaRPr lang="zh-CN" altLang="en-US"/>
          </a:p>
          <a:p>
            <a:r>
              <a:rPr lang="zh-CN" altLang="en-US"/>
              <a:t>AC 值显示变化。</a:t>
            </a:r>
            <a:endParaRPr lang="zh-CN" altLang="en-US"/>
          </a:p>
          <a:p>
            <a:r>
              <a:rPr lang="zh-CN" altLang="en-US"/>
              <a:t>邻近像素缺少变化的生成0。</a:t>
            </a:r>
            <a:endParaRPr lang="zh-CN" altLang="en-US"/>
          </a:p>
          <a:p>
            <a:endParaRPr lang="zh-CN" altLang="en-US"/>
          </a:p>
          <a:p>
            <a:r>
              <a:rPr lang="zh-CN" altLang="en-US"/>
              <a:t>量化</a:t>
            </a:r>
            <a:endParaRPr lang="zh-CN" altLang="en-US"/>
          </a:p>
          <a:p>
            <a:r>
              <a:rPr lang="zh-CN" altLang="en-US"/>
              <a:t>压缩：</a:t>
            </a:r>
            <a:r>
              <a:rPr lang="en-US" altLang="zh-CN"/>
              <a:t>Z</a:t>
            </a:r>
            <a:r>
              <a:rPr lang="zh-CN" altLang="en-US"/>
              <a:t>字型</a:t>
            </a:r>
            <a:r>
              <a:rPr lang="zh-CN" altLang="en-US"/>
              <a:t>读表（zigzag fashion）</a:t>
            </a:r>
            <a:endParaRPr lang="zh-CN" altLang="en-US"/>
          </a:p>
        </p:txBody>
      </p:sp>
      <p:pic>
        <p:nvPicPr>
          <p:cNvPr id="6" name="图片 5"/>
          <p:cNvPicPr>
            <a:picLocks noChangeAspect="1"/>
          </p:cNvPicPr>
          <p:nvPr>
            <p:custDataLst>
              <p:tags r:id="rId3"/>
            </p:custDataLst>
          </p:nvPr>
        </p:nvPicPr>
        <p:blipFill>
          <a:blip r:embed="rId4"/>
          <a:stretch>
            <a:fillRect/>
          </a:stretch>
        </p:blipFill>
        <p:spPr>
          <a:xfrm>
            <a:off x="8084185" y="3006725"/>
            <a:ext cx="3771900" cy="3532505"/>
          </a:xfrm>
          <a:prstGeom prst="rect">
            <a:avLst/>
          </a:prstGeom>
        </p:spPr>
      </p:pic>
    </p:spTree>
    <p:custDataLst>
      <p:tags r:id="rId5"/>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视频压缩</a:t>
            </a:r>
            <a:r>
              <a:rPr lang="en-US" altLang="zh-CN"/>
              <a:t>——MPEG</a:t>
            </a:r>
            <a:endParaRPr lang="en-US" altLang="zh-CN"/>
          </a:p>
        </p:txBody>
      </p:sp>
      <p:sp>
        <p:nvSpPr>
          <p:cNvPr id="3" name="内容占位符 2"/>
          <p:cNvSpPr/>
          <p:nvPr>
            <p:ph idx="1"/>
          </p:nvPr>
        </p:nvSpPr>
        <p:spPr>
          <a:xfrm>
            <a:off x="57785" y="1490345"/>
            <a:ext cx="5662930" cy="5164455"/>
          </a:xfrm>
        </p:spPr>
        <p:txBody>
          <a:bodyPr/>
          <a:p>
            <a:r>
              <a:rPr lang="zh-CN" altLang="en-US"/>
              <a:t>空间压缩：</a:t>
            </a:r>
            <a:r>
              <a:rPr lang="en-US" altLang="zh-CN"/>
              <a:t>JPEG</a:t>
            </a:r>
            <a:endParaRPr lang="zh-CN" altLang="en-US"/>
          </a:p>
          <a:p>
            <a:r>
              <a:rPr lang="zh-CN" altLang="en-US"/>
              <a:t>时间压缩</a:t>
            </a:r>
            <a:r>
              <a:rPr lang="en-US" altLang="zh-CN"/>
              <a:t>:</a:t>
            </a:r>
            <a:r>
              <a:rPr lang="zh-CN" altLang="en-US"/>
              <a:t>帧分为三类：</a:t>
            </a:r>
            <a:endParaRPr lang="zh-CN" altLang="en-US"/>
          </a:p>
          <a:p>
            <a:pPr lvl="1"/>
            <a:r>
              <a:rPr lang="en-US" altLang="zh-CN">
                <a:latin typeface="Consolas" panose="020B0609020204030204" charset="0"/>
                <a:ea typeface="幼圆" panose="02010509060101010101" charset="-122"/>
                <a:cs typeface="Consolas" panose="020B0609020204030204" charset="0"/>
              </a:rPr>
              <a:t>I-</a:t>
            </a:r>
            <a:r>
              <a:rPr lang="zh-CN" altLang="en-US">
                <a:latin typeface="Consolas" panose="020B0609020204030204" charset="0"/>
                <a:ea typeface="幼圆" panose="02010509060101010101" charset="-122"/>
                <a:cs typeface="Consolas" panose="020B0609020204030204" charset="0"/>
              </a:rPr>
              <a:t>帧I-frames. An intracoded frame (I-frame)</a:t>
            </a:r>
            <a:endParaRPr lang="zh-CN" altLang="en-US">
              <a:latin typeface="Consolas" panose="020B0609020204030204" charset="0"/>
              <a:ea typeface="幼圆" panose="02010509060101010101" charset="-122"/>
              <a:cs typeface="Consolas" panose="020B0609020204030204" charset="0"/>
            </a:endParaRPr>
          </a:p>
          <a:p>
            <a:pPr lvl="2"/>
            <a:r>
              <a:rPr lang="zh-CN" altLang="en-US">
                <a:latin typeface="Consolas" panose="020B0609020204030204" charset="0"/>
                <a:ea typeface="幼圆" panose="02010509060101010101" charset="-122"/>
                <a:cs typeface="Consolas" panose="020B0609020204030204" charset="0"/>
              </a:rPr>
              <a:t>独立帧（与其他帧无关），必须周期性出现</a:t>
            </a:r>
            <a:endParaRPr lang="zh-CN" altLang="en-US">
              <a:latin typeface="Consolas" panose="020B0609020204030204" charset="0"/>
              <a:ea typeface="幼圆" panose="02010509060101010101" charset="-122"/>
              <a:cs typeface="Consolas" panose="020B0609020204030204" charset="0"/>
            </a:endParaRPr>
          </a:p>
          <a:p>
            <a:pPr lvl="2"/>
            <a:endParaRPr lang="zh-CN" altLang="en-US">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rPr>
              <a:t>P-</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帧（P-frames. A predicted frame (P-frame)</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1143000" lvl="2" indent="-228600">
              <a:buFont typeface="Arial" panose="020B0604020202020204" pitchFamily="34" charset="0"/>
              <a:buChar char="●"/>
            </a:pPr>
            <a:r>
              <a:rPr lang="zh-CN" altLang="en-US">
                <a:latin typeface="Consolas" panose="020B0609020204030204" charset="0"/>
                <a:ea typeface="幼圆" panose="02010509060101010101" charset="-122"/>
                <a:cs typeface="Consolas" panose="020B0609020204030204" charset="0"/>
                <a:sym typeface="+mn-ea"/>
              </a:rPr>
              <a:t>预帧。与前面的I- 帧或P- 帧有关联。换句话说，每个P- 帧都从前 面帧变化而来。</a:t>
            </a:r>
            <a:endParaRPr lang="zh-CN" altLang="en-US">
              <a:latin typeface="Consolas" panose="020B0609020204030204" charset="0"/>
              <a:ea typeface="幼圆" panose="02010509060101010101" charset="-122"/>
              <a:cs typeface="Consolas" panose="020B0609020204030204" charset="0"/>
              <a:sym typeface="+mn-ea"/>
            </a:endParaRPr>
          </a:p>
          <a:p>
            <a:pPr marL="685800" lvl="1" indent="-228600">
              <a:buFont typeface="Arial" panose="020B0604020202020204" pitchFamily="34" charset="0"/>
              <a:buChar char="●"/>
            </a:pP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B-</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帧 bidirectional frame (B-frame)</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1143000" lvl="2"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双向帧</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与前面和后续的I- 帧或P- 帧有关系。换句话说，每个B-帧都与过去和将来有关系</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p:txBody>
      </p:sp>
      <p:pic>
        <p:nvPicPr>
          <p:cNvPr id="4" name="图片 3"/>
          <p:cNvPicPr>
            <a:picLocks noChangeAspect="1"/>
          </p:cNvPicPr>
          <p:nvPr>
            <p:custDataLst>
              <p:tags r:id="rId1"/>
            </p:custDataLst>
          </p:nvPr>
        </p:nvPicPr>
        <p:blipFill>
          <a:blip r:embed="rId2"/>
          <a:stretch>
            <a:fillRect/>
          </a:stretch>
        </p:blipFill>
        <p:spPr>
          <a:xfrm>
            <a:off x="5814695" y="1186815"/>
            <a:ext cx="6249035" cy="2242185"/>
          </a:xfrm>
          <a:prstGeom prst="rect">
            <a:avLst/>
          </a:prstGeom>
        </p:spPr>
      </p:pic>
    </p:spTree>
    <p:custDataLst>
      <p:tags r:id="rId3"/>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音频压缩</a:t>
            </a:r>
            <a:endParaRPr lang="zh-CN" altLang="en-US"/>
          </a:p>
        </p:txBody>
      </p:sp>
      <p:sp>
        <p:nvSpPr>
          <p:cNvPr id="3" name="内容占位符 2"/>
          <p:cNvSpPr/>
          <p:nvPr>
            <p:ph idx="1"/>
          </p:nvPr>
        </p:nvSpPr>
        <p:spPr/>
        <p:txBody>
          <a:bodyPr/>
          <a:p>
            <a:r>
              <a:rPr lang="zh-CN" altLang="en-US">
                <a:latin typeface="Consolas" panose="020B0609020204030204" charset="0"/>
                <a:ea typeface="幼圆" panose="02010509060101010101" charset="-122"/>
                <a:cs typeface="Consolas" panose="020B0609020204030204" charset="0"/>
              </a:rPr>
              <a:t>音频压缩可以用来处理语音和音乐。对于语音，我们需要压缩一个64 kHz 的数字化信 号，而对于音乐我们需要压缩一个1.411 MHz 的信号。</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处理音频压缩的两种技术</a:t>
            </a:r>
            <a:endParaRPr lang="zh-CN" altLang="en-US">
              <a:latin typeface="Consolas" panose="020B0609020204030204" charset="0"/>
              <a:ea typeface="幼圆" panose="02010509060101010101" charset="-122"/>
              <a:cs typeface="Consolas" panose="020B0609020204030204" charset="0"/>
            </a:endParaRPr>
          </a:p>
          <a:p>
            <a:pPr lvl="1"/>
            <a:r>
              <a:rPr lang="zh-CN" altLang="en-US">
                <a:latin typeface="Consolas" panose="020B0609020204030204" charset="0"/>
                <a:ea typeface="幼圆" panose="02010509060101010101" charset="-122"/>
                <a:cs typeface="Consolas" panose="020B0609020204030204" charset="0"/>
              </a:rPr>
              <a:t>预测编码Predictive encoding：GSM(13 kbps)、G.729(8 kbps)和 G.723.3(6.4 kbps 或5.3 kbps)</a:t>
            </a:r>
            <a:endParaRPr lang="zh-CN" altLang="en-US">
              <a:latin typeface="Consolas" panose="020B0609020204030204" charset="0"/>
              <a:ea typeface="幼圆" panose="02010509060101010101" charset="-122"/>
              <a:cs typeface="Consolas" panose="020B0609020204030204" charset="0"/>
            </a:endParaRPr>
          </a:p>
          <a:p>
            <a:pPr lvl="1"/>
            <a:r>
              <a:rPr lang="zh-CN" altLang="en-US">
                <a:latin typeface="Consolas" panose="020B0609020204030204" charset="0"/>
                <a:ea typeface="幼圆" panose="02010509060101010101" charset="-122"/>
                <a:cs typeface="Consolas" panose="020B0609020204030204" charset="0"/>
              </a:rPr>
              <a:t>感知编码（Perceptual encoding: MP3）：基于心理声学，比如MP3 使用频率掩盖（</a:t>
            </a:r>
            <a:r>
              <a:rPr lang="en-US" altLang="zh-CN">
                <a:latin typeface="Consolas" panose="020B0609020204030204" charset="0"/>
                <a:ea typeface="幼圆" panose="02010509060101010101" charset="-122"/>
                <a:cs typeface="Consolas" panose="020B0609020204030204" charset="0"/>
              </a:rPr>
              <a:t>frequency masking</a:t>
            </a:r>
            <a:r>
              <a:rPr lang="zh-CN" altLang="en-US">
                <a:latin typeface="Consolas" panose="020B0609020204030204" charset="0"/>
                <a:ea typeface="幼圆" panose="02010509060101010101" charset="-122"/>
                <a:cs typeface="Consolas" panose="020B0609020204030204" charset="0"/>
              </a:rPr>
              <a:t>）和时间掩盖（temporal masking）这两种现象来压缩音频信号。</a:t>
            </a:r>
            <a:endParaRPr lang="zh-CN" altLang="en-US">
              <a:latin typeface="Consolas" panose="020B0609020204030204" charset="0"/>
              <a:ea typeface="幼圆" panose="02010509060101010101" charset="-122"/>
              <a:cs typeface="Consolas" panose="020B0609020204030204" charset="0"/>
            </a:endParaRPr>
          </a:p>
          <a:p>
            <a:pPr lvl="2"/>
            <a:r>
              <a:rPr lang="zh-CN" altLang="en-US">
                <a:latin typeface="Consolas" panose="020B0609020204030204" charset="0"/>
                <a:ea typeface="幼圆" panose="02010509060101010101" charset="-122"/>
                <a:cs typeface="Consolas" panose="020B0609020204030204" charset="0"/>
              </a:rPr>
              <a:t>该技术分析音谱并把音 谱分成几个组。0位被赋给了那些频率范围被完全掩盖的，小数值的位被赋给了那些频率范围部分被掩盖的。大数值的位被赋给了那些不被掩盖的。</a:t>
            </a:r>
            <a:endParaRPr lang="zh-CN" altLang="en-US">
              <a:latin typeface="Consolas" panose="020B0609020204030204" charset="0"/>
              <a:ea typeface="幼圆" panose="02010509060101010101" charset="-122"/>
              <a:cs typeface="Consolas" panose="020B0609020204030204" charset="0"/>
            </a:endParaRPr>
          </a:p>
          <a:p>
            <a:pPr lvl="2"/>
            <a:r>
              <a:rPr lang="zh-CN" altLang="en-US">
                <a:latin typeface="Consolas" panose="020B0609020204030204" charset="0"/>
                <a:ea typeface="幼圆" panose="02010509060101010101" charset="-122"/>
                <a:cs typeface="Consolas" panose="020B0609020204030204" charset="0"/>
              </a:rPr>
              <a:t>MP3 有三种速率：96 kbps、128 kbps和160 kbps。 速率是基于原始模拟音频的频率范围的。</a:t>
            </a:r>
            <a:endParaRPr lang="zh-CN" altLang="en-US">
              <a:latin typeface="Consolas" panose="020B0609020204030204" charset="0"/>
              <a:ea typeface="幼圆" panose="02010509060101010101" charset="-122"/>
              <a:cs typeface="Consolas" panose="020B0609020204030204" charset="0"/>
            </a:endParaRPr>
          </a:p>
          <a:p>
            <a:pPr lvl="2"/>
            <a:endParaRPr lang="zh-CN" altLang="en-US">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数据结构</a:t>
            </a:r>
            <a:endParaRPr lang="zh-CN" altLang="en-US"/>
          </a:p>
        </p:txBody>
      </p:sp>
      <p:sp>
        <p:nvSpPr>
          <p:cNvPr id="3" name="副标题 2"/>
          <p:cNvSpPr/>
          <p:nvPr>
            <p:ph type="subTitle" idx="1"/>
          </p:nvPr>
        </p:nvSpPr>
        <p:spPr/>
        <p:txBody>
          <a:bodyPr/>
          <a:p>
            <a:r>
              <a:rPr lang="zh-CN" altLang="en-US" sz="1800"/>
              <a:t>结构性数据类型（区分于原子型数据）</a:t>
            </a:r>
            <a:endParaRPr lang="zh-CN" altLang="en-US" sz="1800"/>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数组</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7870" y="152470"/>
            <a:ext cx="10969200" cy="705600"/>
          </a:xfrm>
        </p:spPr>
        <p:txBody>
          <a:bodyPr/>
          <a:p>
            <a:r>
              <a:rPr lang="zh-CN" altLang="en-US"/>
              <a:t>数组ARRAYS</a:t>
            </a:r>
            <a:endParaRPr lang="zh-CN" altLang="en-US"/>
          </a:p>
        </p:txBody>
      </p:sp>
      <p:sp>
        <p:nvSpPr>
          <p:cNvPr id="3" name="内容占位符 2"/>
          <p:cNvSpPr/>
          <p:nvPr>
            <p:ph idx="1"/>
          </p:nvPr>
        </p:nvSpPr>
        <p:spPr>
          <a:xfrm>
            <a:off x="334010" y="857885"/>
            <a:ext cx="11574145" cy="5665470"/>
          </a:xfrm>
        </p:spPr>
        <p:txBody>
          <a:bodyPr>
            <a:noAutofit/>
          </a:bodyPr>
          <a:p>
            <a:pPr marL="0" indent="0">
              <a:buNone/>
            </a:pPr>
            <a:r>
              <a:rPr lang="zh-CN" altLang="en-US">
                <a:latin typeface="Consolas" panose="020B0609020204030204" charset="0"/>
                <a:ea typeface="幼圆" panose="02010509060101010101" charset="-122"/>
                <a:cs typeface="Consolas" panose="020B0609020204030204" charset="0"/>
              </a:rPr>
              <a:t>数组是元素的顺序集合，元素通常用相同的数据类型</a:t>
            </a:r>
            <a:endParaRPr lang="zh-CN" altLang="en-US">
              <a:latin typeface="Consolas" panose="020B0609020204030204" charset="0"/>
              <a:ea typeface="幼圆" panose="02010509060101010101" charset="-122"/>
              <a:cs typeface="Consolas" panose="020B0609020204030204" charset="0"/>
            </a:endParaRPr>
          </a:p>
          <a:p>
            <a:pPr marL="0" indent="457200">
              <a:buNone/>
            </a:pPr>
            <a:r>
              <a:rPr lang="zh-CN" altLang="en-US">
                <a:latin typeface="Consolas" panose="020B0609020204030204" charset="0"/>
                <a:ea typeface="幼圆" panose="02010509060101010101" charset="-122"/>
                <a:cs typeface="Consolas" panose="020B0609020204030204" charset="0"/>
              </a:rPr>
              <a:t>两个标识符：数组名</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元素名（元素本名</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索引号）</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每个元素用索引标出在数组中的顺序号，可以利用索引单独访问</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使用数组来读写数据，可以减少写程序的重复。</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一维数组：一个方向上的线性组成</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二维数组：包括行和列的表格</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多维数组</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数组在存储的时候，一般采用</a:t>
            </a:r>
            <a:r>
              <a:rPr lang="zh-CN" altLang="en-US" b="1" u="sng">
                <a:latin typeface="Consolas" panose="020B0609020204030204" charset="0"/>
                <a:ea typeface="幼圆" panose="02010509060101010101" charset="-122"/>
                <a:cs typeface="Consolas" panose="020B0609020204030204" charset="0"/>
              </a:rPr>
              <a:t>行主序存储。</a:t>
            </a:r>
            <a:endParaRPr lang="zh-CN" altLang="en-US" b="1" u="sng">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找某元素地址</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公式y</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x</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Cols×(i</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1)</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(j</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1)</a:t>
            </a:r>
            <a:endParaRPr lang="zh-CN" altLang="en-US" sz="1800">
              <a:latin typeface="Consolas" panose="020B0609020204030204" charset="0"/>
              <a:ea typeface="幼圆" panose="02010509060101010101" charset="-122"/>
              <a:cs typeface="Consolas" panose="020B0609020204030204" charset="0"/>
            </a:endParaRPr>
          </a:p>
          <a:p>
            <a:pPr lvl="2"/>
            <a:r>
              <a:rPr lang="zh-CN" altLang="en-US" sz="1800">
                <a:latin typeface="Consolas" panose="020B0609020204030204" charset="0"/>
                <a:ea typeface="幼圆" panose="02010509060101010101" charset="-122"/>
                <a:cs typeface="Consolas" panose="020B0609020204030204" charset="0"/>
                <a:sym typeface="+mn-ea"/>
              </a:rPr>
              <a:t>y是要找的地址；</a:t>
            </a:r>
            <a:r>
              <a:rPr lang="zh-CN" altLang="en-US" sz="1800">
                <a:latin typeface="Consolas" panose="020B0609020204030204" charset="0"/>
                <a:ea typeface="幼圆" panose="02010509060101010101" charset="-122"/>
                <a:cs typeface="Consolas" panose="020B0609020204030204" charset="0"/>
              </a:rPr>
              <a:t>x表示开始地址，Cols表示数组中列的数目，i表示元素的行号，j表示元素的列号，</a:t>
            </a:r>
            <a:endParaRPr lang="zh-CN" altLang="en-US" sz="1800">
              <a:latin typeface="Consolas" panose="020B0609020204030204" charset="0"/>
              <a:ea typeface="幼圆" panose="02010509060101010101" charset="-122"/>
              <a:cs typeface="Consolas" panose="020B0609020204030204" charset="0"/>
            </a:endParaRPr>
          </a:p>
          <a:p>
            <a:pPr lvl="3"/>
            <a:r>
              <a:rPr lang="zh-CN" altLang="en-US" sz="1800">
                <a:latin typeface="Consolas" panose="020B0609020204030204" charset="0"/>
                <a:ea typeface="幼圆" panose="02010509060101010101" charset="-122"/>
                <a:cs typeface="Consolas" panose="020B0609020204030204" charset="0"/>
              </a:rPr>
              <a:t>举例：假定元素 students[1][1]是存储在存储介质上，地址为1000,每个元素只占一个存储地址，求元素 students[5][3]的地址。计算机使用行主序存储。 </a:t>
            </a:r>
            <a:endParaRPr lang="zh-CN" altLang="en-US"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6593205" y="4799330"/>
            <a:ext cx="4735195" cy="255905"/>
          </a:xfrm>
          <a:prstGeom prst="rect">
            <a:avLst/>
          </a:prstGeom>
        </p:spPr>
      </p:pic>
    </p:spTree>
    <p:custDataLst>
      <p:tags r:id="rId3"/>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14700" y="196920"/>
            <a:ext cx="10969200" cy="705600"/>
          </a:xfrm>
        </p:spPr>
        <p:txBody>
          <a:bodyPr/>
          <a:p>
            <a:r>
              <a:rPr lang="zh-CN" altLang="en-US"/>
              <a:t>数组的应用和操作</a:t>
            </a:r>
            <a:endParaRPr lang="zh-CN" altLang="en-US"/>
          </a:p>
        </p:txBody>
      </p:sp>
      <p:sp>
        <p:nvSpPr>
          <p:cNvPr id="3" name="内容占位符 2"/>
          <p:cNvSpPr/>
          <p:nvPr>
            <p:ph idx="1"/>
          </p:nvPr>
        </p:nvSpPr>
        <p:spPr>
          <a:xfrm>
            <a:off x="289630" y="997005"/>
            <a:ext cx="10969200" cy="4759200"/>
          </a:xfrm>
        </p:spPr>
        <p:txBody>
          <a:bodyPr/>
          <a:p>
            <a:r>
              <a:rPr lang="zh-CN" altLang="en-US" sz="1800">
                <a:latin typeface="Consolas" panose="020B0609020204030204" charset="0"/>
                <a:ea typeface="幼圆" panose="02010509060101010101" charset="-122"/>
                <a:cs typeface="Consolas" panose="020B0609020204030204" charset="0"/>
                <a:sym typeface="+mn-ea"/>
              </a:rPr>
              <a:t>数组是合适的结构：</a:t>
            </a:r>
            <a:r>
              <a:rPr lang="zh-CN" altLang="en-US" sz="1800">
                <a:latin typeface="Consolas" panose="020B0609020204030204" charset="0"/>
                <a:ea typeface="幼圆" panose="02010509060101010101" charset="-122"/>
                <a:cs typeface="Consolas" panose="020B0609020204030204" charset="0"/>
              </a:rPr>
              <a:t>当需要进行的</a:t>
            </a:r>
            <a:r>
              <a:rPr lang="zh-CN" altLang="en-US" sz="1800" b="1" u="sng">
                <a:latin typeface="Consolas" panose="020B0609020204030204" charset="0"/>
                <a:ea typeface="幼圆" panose="02010509060101010101" charset="-122"/>
                <a:cs typeface="Consolas" panose="020B0609020204030204" charset="0"/>
              </a:rPr>
              <a:t>插入和删除操作数目较少</a:t>
            </a:r>
            <a:r>
              <a:rPr lang="zh-CN" altLang="en-US" sz="1800">
                <a:latin typeface="Consolas" panose="020B0609020204030204" charset="0"/>
                <a:ea typeface="幼圆" panose="02010509060101010101" charset="-122"/>
                <a:cs typeface="Consolas" panose="020B0609020204030204" charset="0"/>
              </a:rPr>
              <a:t>，而需要</a:t>
            </a:r>
            <a:r>
              <a:rPr lang="zh-CN" altLang="en-US" sz="1800" b="1" u="sng">
                <a:latin typeface="Consolas" panose="020B0609020204030204" charset="0"/>
                <a:ea typeface="幼圆" panose="02010509060101010101" charset="-122"/>
                <a:cs typeface="Consolas" panose="020B0609020204030204" charset="0"/>
              </a:rPr>
              <a:t>大量的查找和检索</a:t>
            </a:r>
            <a:r>
              <a:rPr lang="zh-CN" altLang="en-US" sz="1800">
                <a:latin typeface="Consolas" panose="020B0609020204030204" charset="0"/>
                <a:ea typeface="幼圆" panose="02010509060101010101" charset="-122"/>
                <a:cs typeface="Consolas" panose="020B0609020204030204" charset="0"/>
              </a:rPr>
              <a:t>操作时，。</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数组操作：</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查找元素：未排序数组用顺序查找；排序数组用折半</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检索元素：一条指令：RetrieveValue ← array[9]</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插入元素：尾部插入：开始或中间插入（费事）</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删除元素：类似于插入元素</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数组的遍历Traversal of arrays：应用于数组中每个元素的操作</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在</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C</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中，字符串是由字符构成的数组；</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C++</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，字符串既可是数组，也可指</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string</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这种数据类型；</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Java</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中，字符串是数据类型。</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记录</a:t>
            </a:r>
            <a:endParaRPr lang="zh-CN" altLang="en-US"/>
          </a:p>
        </p:txBody>
      </p:sp>
      <p:sp>
        <p:nvSpPr>
          <p:cNvPr id="5" name="副标题 4"/>
          <p:cNvSpPr/>
          <p:nvPr>
            <p:ph type="subTitle" idx="1"/>
          </p:nvPr>
        </p:nvSpPr>
        <p:spPr/>
        <p:txBody>
          <a:bodyPr/>
          <a:p>
            <a:r>
              <a:rPr lang="zh-CN" altLang="en-US" sz="1800"/>
              <a:t>RECORDS</a:t>
            </a:r>
            <a:endParaRPr lang="zh-CN" altLang="en-US" sz="1800"/>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记录</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rPr>
              <a:t>在记录中的元素可以是相同类型或 不同类型，但记录中的所有元素必须是关联的。</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记录中的每个元素称为域（</a:t>
            </a:r>
            <a:r>
              <a:rPr lang="en-US" altLang="zh-CN" sz="1800">
                <a:latin typeface="Consolas" panose="020B0609020204030204" charset="0"/>
                <a:ea typeface="幼圆" panose="02010509060101010101" charset="-122"/>
              </a:rPr>
              <a:t>field</a:t>
            </a:r>
            <a:r>
              <a:rPr lang="zh-CN" altLang="en-US" sz="1800">
                <a:latin typeface="Consolas" panose="020B0609020204030204" charset="0"/>
                <a:ea typeface="幼圆" panose="02010509060101010101" charset="-122"/>
              </a:rPr>
              <a:t>）。域是具有含义的最小命名数据。</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它有类型且存在于内存中。</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它能被赋值，反之也能够被选择和操纵。</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域不同于变量主要在于它是记录的一部分。</a:t>
            </a:r>
            <a:endParaRPr lang="zh-CN" altLang="en-US" sz="1800">
              <a:latin typeface="Consolas" panose="020B0609020204030204" charset="0"/>
              <a:ea typeface="幼圆" panose="02010509060101010101" charset="-122"/>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rPr>
              <a:t>命名：在记录中也有两种标识符：记录的名字和记录中各个域的名字。</a:t>
            </a:r>
            <a:endParaRPr lang="zh-CN" altLang="en-US">
              <a:solidFill>
                <a:schemeClr val="tx1">
                  <a:lumMod val="65000"/>
                  <a:lumOff val="35000"/>
                </a:schemeClr>
              </a:solidFill>
              <a:latin typeface="Consolas" panose="020B0609020204030204" charset="0"/>
              <a:ea typeface="幼圆" panose="02010509060101010101" charset="-122"/>
            </a:endParaRPr>
          </a:p>
          <a:p>
            <a:pPr marL="685800" lvl="1"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rPr>
              <a:t>记录的名字是整个结构的名字，而每个域的名字允许我们存取这些域。</a:t>
            </a:r>
            <a:endParaRPr lang="zh-CN" altLang="en-US">
              <a:solidFill>
                <a:schemeClr val="tx1">
                  <a:lumMod val="65000"/>
                  <a:lumOff val="35000"/>
                </a:schemeClr>
              </a:solidFill>
              <a:latin typeface="Consolas" panose="020B0609020204030204" charset="0"/>
              <a:ea typeface="幼圆" panose="02010509060101010101" charset="-122"/>
            </a:endParaRPr>
          </a:p>
          <a:p>
            <a:pPr marL="685800" lvl="1" indent="-228600">
              <a:buFont typeface="Arial" panose="020B0604020202020204" pitchFamily="34" charset="0"/>
              <a:buChar char="●"/>
            </a:pPr>
            <a:r>
              <a:rPr lang="zh-CN" altLang="en-US">
                <a:latin typeface="Consolas" panose="020B0609020204030204" charset="0"/>
                <a:ea typeface="幼圆" panose="02010509060101010101" charset="-122"/>
                <a:sym typeface="+mn-ea"/>
              </a:rPr>
              <a:t>大多数 编程语言使用点(.)来分隔结构(记录)名和它成员(域)的名字。</a:t>
            </a:r>
            <a:endParaRPr lang="zh-CN" altLang="en-US">
              <a:solidFill>
                <a:schemeClr val="tx1">
                  <a:lumMod val="65000"/>
                  <a:lumOff val="35000"/>
                </a:schemeClr>
              </a:solidFill>
              <a:latin typeface="Consolas" panose="020B0609020204030204" charset="0"/>
              <a:ea typeface="幼圆" panose="02010509060101010101" charset="-122"/>
            </a:endParaRPr>
          </a:p>
          <a:p>
            <a:pPr marL="1143000" lvl="2"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rPr>
              <a:t>例如，图11-7的 student 记录中，记录的名字是student,域的名字是 student.id、student.name 和student.grade。</a:t>
            </a:r>
            <a:endParaRPr lang="zh-CN" altLang="en-US">
              <a:solidFill>
                <a:schemeClr val="tx1">
                  <a:lumMod val="65000"/>
                  <a:lumOff val="35000"/>
                </a:schemeClr>
              </a:solidFill>
              <a:latin typeface="Consolas" panose="020B0609020204030204" charset="0"/>
              <a:ea typeface="幼圆" panose="02010509060101010101" charset="-122"/>
            </a:endParaRPr>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wm#"/>
  <p:tag name="KSO_WM_TEMPLATE_CATEGORY" val="custom"/>
  <p:tag name="KSO_WM_TEMPLATE_INDEX" val="20205081"/>
</p:tagLst>
</file>

<file path=ppt/tags/tag125.xml><?xml version="1.0" encoding="utf-8"?>
<p:tagLst xmlns:p="http://schemas.openxmlformats.org/presentationml/2006/main">
  <p:tag name="KSO_WM_BEAUTIFY_FLAG" val="#wm#"/>
  <p:tag name="KSO_WM_TEMPLATE_CATEGORY" val="custom"/>
  <p:tag name="KSO_WM_TEMPLATE_INDEX" val="20205081"/>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KSO_WM_BEAUTIFY_FLAG" val="#wm#"/>
  <p:tag name="KSO_WM_TEMPLATE_CATEGORY" val="custom"/>
  <p:tag name="KSO_WM_TEMPLATE_INDEX" val="20205081"/>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081"/>
</p:tagLst>
</file>

<file path=ppt/tags/tag131.xml><?xml version="1.0" encoding="utf-8"?>
<p:tagLst xmlns:p="http://schemas.openxmlformats.org/presentationml/2006/main">
  <p:tag name="TABLE_ENDDRAG_ORIGIN_RECT" val="794*218"/>
  <p:tag name="TABLE_ENDDRAG_RECT" val="58*128*794*218"/>
</p:tagLst>
</file>

<file path=ppt/tags/tag132.xml><?xml version="1.0" encoding="utf-8"?>
<p:tagLst xmlns:p="http://schemas.openxmlformats.org/presentationml/2006/main">
  <p:tag name="KSO_WM_BEAUTIFY_FLAG" val="#wm#"/>
  <p:tag name="KSO_WM_TEMPLATE_CATEGORY" val="custom"/>
  <p:tag name="KSO_WM_TEMPLATE_INDEX" val="20205081"/>
</p:tagLst>
</file>

<file path=ppt/tags/tag133.xml><?xml version="1.0" encoding="utf-8"?>
<p:tagLst xmlns:p="http://schemas.openxmlformats.org/presentationml/2006/main">
  <p:tag name="KSO_WM_BEAUTIFY_FLAG" val="#wm#"/>
  <p:tag name="KSO_WM_TEMPLATE_CATEGORY" val="custom"/>
  <p:tag name="KSO_WM_TEMPLATE_INDEX" val="20205081"/>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BEAUTIFY_FLAG" val="#wm#"/>
  <p:tag name="KSO_WM_TEMPLATE_CATEGORY" val="custom"/>
  <p:tag name="KSO_WM_TEMPLATE_INDEX" val="20205081"/>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wm#"/>
  <p:tag name="KSO_WM_TEMPLATE_CATEGORY" val="custom"/>
  <p:tag name="KSO_WM_TEMPLATE_INDEX" val="20205081"/>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BEAUTIFY_FLAG" val="#wm#"/>
  <p:tag name="KSO_WM_TEMPLATE_CATEGORY" val="custom"/>
  <p:tag name="KSO_WM_TEMPLATE_INDEX" val="20205081"/>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wm#"/>
  <p:tag name="KSO_WM_TEMPLATE_CATEGORY" val="custom"/>
  <p:tag name="KSO_WM_TEMPLATE_INDEX" val="20205081"/>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wm#"/>
  <p:tag name="KSO_WM_TEMPLATE_CATEGORY" val="custom"/>
  <p:tag name="KSO_WM_TEMPLATE_INDEX" val="20205081"/>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wm#"/>
  <p:tag name="KSO_WM_TEMPLATE_CATEGORY" val="custom"/>
  <p:tag name="KSO_WM_TEMPLATE_INDEX" val="20205081"/>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wm#"/>
  <p:tag name="KSO_WM_TEMPLATE_CATEGORY" val="custom"/>
  <p:tag name="KSO_WM_TEMPLATE_INDEX" val="20205081"/>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wm#"/>
  <p:tag name="KSO_WM_TEMPLATE_CATEGORY" val="custom"/>
  <p:tag name="KSO_WM_TEMPLATE_INDEX" val="20205081"/>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5081"/>
</p:tagLst>
</file>

<file path=ppt/tags/tag171.xml><?xml version="1.0" encoding="utf-8"?>
<p:tagLst xmlns:p="http://schemas.openxmlformats.org/presentationml/2006/main">
  <p:tag name="KSO_WM_BEAUTIFY_FLAG" val="#wm#"/>
  <p:tag name="KSO_WM_TEMPLATE_CATEGORY" val="custom"/>
  <p:tag name="KSO_WM_TEMPLATE_INDEX" val="2020508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wm#"/>
  <p:tag name="KSO_WM_TEMPLATE_CATEGORY" val="custom"/>
  <p:tag name="KSO_WM_TEMPLATE_INDEX" val="20205081"/>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wm#"/>
  <p:tag name="KSO_WM_TEMPLATE_CATEGORY" val="custom"/>
  <p:tag name="KSO_WM_TEMPLATE_INDEX" val="20205081"/>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wm#"/>
  <p:tag name="KSO_WM_TEMPLATE_CATEGORY" val="custom"/>
  <p:tag name="KSO_WM_TEMPLATE_INDEX" val="20205081"/>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wm#"/>
  <p:tag name="KSO_WM_TEMPLATE_CATEGORY" val="custom"/>
  <p:tag name="KSO_WM_TEMPLATE_INDEX" val="20205081"/>
</p:tagLst>
</file>

<file path=ppt/tags/tag182.xml><?xml version="1.0" encoding="utf-8"?>
<p:tagLst xmlns:p="http://schemas.openxmlformats.org/presentationml/2006/main">
  <p:tag name="KSO_WM_BEAUTIFY_FLAG" val="#wm#"/>
  <p:tag name="KSO_WM_TEMPLATE_CATEGORY" val="custom"/>
  <p:tag name="KSO_WM_TEMPLATE_INDEX" val="20205081"/>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wm#"/>
  <p:tag name="KSO_WM_TEMPLATE_CATEGORY" val="custom"/>
  <p:tag name="KSO_WM_TEMPLATE_INDEX" val="20205081"/>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wm#"/>
  <p:tag name="KSO_WM_TEMPLATE_CATEGORY" val="custom"/>
  <p:tag name="KSO_WM_TEMPLATE_INDEX" val="20205081"/>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wm#"/>
  <p:tag name="KSO_WM_TEMPLATE_CATEGORY" val="custom"/>
  <p:tag name="KSO_WM_TEMPLATE_INDEX" val="2020508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wm#"/>
  <p:tag name="KSO_WM_TEMPLATE_CATEGORY" val="custom"/>
  <p:tag name="KSO_WM_TEMPLATE_INDEX" val="2020508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wm#"/>
  <p:tag name="KSO_WM_TEMPLATE_CATEGORY" val="custom"/>
  <p:tag name="KSO_WM_TEMPLATE_INDEX" val="20205081"/>
</p:tagLst>
</file>

<file path=ppt/tags/tag19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wm#"/>
  <p:tag name="KSO_WM_TEMPLATE_CATEGORY" val="custom"/>
  <p:tag name="KSO_WM_TEMPLATE_INDEX" val="20205081"/>
</p:tagLst>
</file>

<file path=ppt/tags/tag203.xml><?xml version="1.0" encoding="utf-8"?>
<p:tagLst xmlns:p="http://schemas.openxmlformats.org/presentationml/2006/main">
  <p:tag name="KSO_WM_BEAUTIFY_FLAG" val="#wm#"/>
  <p:tag name="KSO_WM_TEMPLATE_CATEGORY" val="custom"/>
  <p:tag name="KSO_WM_TEMPLATE_INDEX" val="20205081"/>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wm#"/>
  <p:tag name="KSO_WM_TEMPLATE_CATEGORY" val="custom"/>
  <p:tag name="KSO_WM_TEMPLATE_INDEX" val="20205081"/>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wm#"/>
  <p:tag name="KSO_WM_TEMPLATE_CATEGORY" val="custom"/>
  <p:tag name="KSO_WM_TEMPLATE_INDEX" val="20205081"/>
</p:tagLst>
</file>

<file path=ppt/tags/tag209.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wm#"/>
  <p:tag name="KSO_WM_TEMPLATE_CATEGORY" val="custom"/>
  <p:tag name="KSO_WM_TEMPLATE_INDEX" val="20205081"/>
</p:tagLst>
</file>

<file path=ppt/tags/tag211.xml><?xml version="1.0" encoding="utf-8"?>
<p:tagLst xmlns:p="http://schemas.openxmlformats.org/presentationml/2006/main">
  <p:tag name="KSO_WM_BEAUTIFY_FLAG" val="#wm#"/>
  <p:tag name="KSO_WM_TEMPLATE_CATEGORY" val="custom"/>
  <p:tag name="KSO_WM_TEMPLATE_INDEX" val="2020508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wm#"/>
  <p:tag name="KSO_WM_TEMPLATE_CATEGORY" val="custom"/>
  <p:tag name="KSO_WM_TEMPLATE_INDEX" val="20205081"/>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wm#"/>
  <p:tag name="KSO_WM_TEMPLATE_CATEGORY" val="custom"/>
  <p:tag name="KSO_WM_TEMPLATE_INDEX" val="2020508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05081"/>
</p:tagLst>
</file>

<file path=ppt/tags/tag221.xml><?xml version="1.0" encoding="utf-8"?>
<p:tagLst xmlns:p="http://schemas.openxmlformats.org/presentationml/2006/main">
  <p:tag name="KSO_WM_BEAUTIFY_FLAG" val="#wm#"/>
  <p:tag name="KSO_WM_TEMPLATE_CATEGORY" val="custom"/>
  <p:tag name="KSO_WM_TEMPLATE_INDEX" val="20205081"/>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wm#"/>
  <p:tag name="KSO_WM_TEMPLATE_CATEGORY" val="custom"/>
  <p:tag name="KSO_WM_TEMPLATE_INDEX" val="2020508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BEAUTIFY_FLAG" val="#wm#"/>
  <p:tag name="KSO_WM_TEMPLATE_CATEGORY" val="custom"/>
  <p:tag name="KSO_WM_TEMPLATE_INDEX" val="20205081"/>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wm#"/>
  <p:tag name="KSO_WM_TEMPLATE_CATEGORY" val="custom"/>
  <p:tag name="KSO_WM_TEMPLATE_INDEX" val="20205081"/>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wm#"/>
  <p:tag name="KSO_WM_TEMPLATE_CATEGORY" val="custom"/>
  <p:tag name="KSO_WM_TEMPLATE_INDEX" val="2020508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081"/>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wm#"/>
  <p:tag name="KSO_WM_TEMPLATE_CATEGORY" val="custom"/>
  <p:tag name="KSO_WM_TEMPLATE_INDEX" val="20205081"/>
</p:tagLst>
</file>

<file path=ppt/tags/tag234.xml><?xml version="1.0" encoding="utf-8"?>
<p:tagLst xmlns:p="http://schemas.openxmlformats.org/presentationml/2006/main">
  <p:tag name="KSO_WM_BEAUTIFY_FLAG" val="#wm#"/>
  <p:tag name="KSO_WM_TEMPLATE_CATEGORY" val="custom"/>
  <p:tag name="KSO_WM_TEMPLATE_INDEX" val="20205081"/>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wm#"/>
  <p:tag name="KSO_WM_TEMPLATE_CATEGORY" val="custom"/>
  <p:tag name="KSO_WM_TEMPLATE_INDEX" val="20205081"/>
</p:tagLst>
</file>

<file path=ppt/tags/tag239.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wm#"/>
  <p:tag name="KSO_WM_TEMPLATE_CATEGORY" val="custom"/>
  <p:tag name="KSO_WM_TEMPLATE_INDEX" val="20205081"/>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wm#"/>
  <p:tag name="KSO_WM_TEMPLATE_CATEGORY" val="custom"/>
  <p:tag name="KSO_WM_TEMPLATE_INDEX" val="20205081"/>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wm#"/>
  <p:tag name="KSO_WM_TEMPLATE_CATEGORY" val="custom"/>
  <p:tag name="KSO_WM_TEMPLATE_INDEX" val="20205081"/>
</p:tagLst>
</file>

<file path=ppt/tags/tag247.xml><?xml version="1.0" encoding="utf-8"?>
<p:tagLst xmlns:p="http://schemas.openxmlformats.org/presentationml/2006/main">
  <p:tag name="KSO_WM_BEAUTIFY_FLAG" val="#wm#"/>
  <p:tag name="KSO_WM_TEMPLATE_CATEGORY" val="custom"/>
  <p:tag name="KSO_WM_TEMPLATE_INDEX" val="2020508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BEAUTIFY_FLAG" val="#wm#"/>
  <p:tag name="KSO_WM_TEMPLATE_CATEGORY" val="custom"/>
  <p:tag name="KSO_WM_TEMPLATE_INDEX" val="2020508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wm#"/>
  <p:tag name="KSO_WM_TEMPLATE_CATEGORY" val="custom"/>
  <p:tag name="KSO_WM_TEMPLATE_INDEX" val="20205081"/>
</p:tagLst>
</file>

<file path=ppt/tags/tag252.xml><?xml version="1.0" encoding="utf-8"?>
<p:tagLst xmlns:p="http://schemas.openxmlformats.org/presentationml/2006/main">
  <p:tag name="KSO_WM_BEAUTIFY_FLAG" val="#wm#"/>
  <p:tag name="KSO_WM_TEMPLATE_CATEGORY" val="custom"/>
  <p:tag name="KSO_WM_TEMPLATE_INDEX" val="20205081"/>
</p:tagLst>
</file>

<file path=ppt/tags/tag253.xml><?xml version="1.0" encoding="utf-8"?>
<p:tagLst xmlns:p="http://schemas.openxmlformats.org/presentationml/2006/main">
  <p:tag name="KSO_WM_BEAUTIFY_FLAG" val="#wm#"/>
  <p:tag name="KSO_WM_TEMPLATE_CATEGORY" val="custom"/>
  <p:tag name="KSO_WM_TEMPLATE_INDEX" val="20205081"/>
</p:tagLst>
</file>

<file path=ppt/tags/tag254.xml><?xml version="1.0" encoding="utf-8"?>
<p:tagLst xmlns:p="http://schemas.openxmlformats.org/presentationml/2006/main">
  <p:tag name="KSO_WM_BEAUTIFY_FLAG" val="#wm#"/>
  <p:tag name="KSO_WM_TEMPLATE_CATEGORY" val="custom"/>
  <p:tag name="KSO_WM_TEMPLATE_INDEX" val="20205081"/>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wm#"/>
  <p:tag name="KSO_WM_TEMPLATE_CATEGORY" val="custom"/>
  <p:tag name="KSO_WM_TEMPLATE_INDEX" val="20205081"/>
</p:tagLst>
</file>

<file path=ppt/tags/tag257.xml><?xml version="1.0" encoding="utf-8"?>
<p:tagLst xmlns:p="http://schemas.openxmlformats.org/presentationml/2006/main">
  <p:tag name="KSO_WM_BEAUTIFY_FLAG" val="#wm#"/>
  <p:tag name="KSO_WM_TEMPLATE_CATEGORY" val="custom"/>
  <p:tag name="KSO_WM_TEMPLATE_INDEX" val="20205081"/>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BEAUTIFY_FLAG" val="#wm#"/>
  <p:tag name="KSO_WM_TEMPLATE_CATEGORY" val="custom"/>
  <p:tag name="KSO_WM_TEMPLATE_INDEX" val="20205081"/>
</p:tagLst>
</file>

<file path=ppt/tags/tag262.xml><?xml version="1.0" encoding="utf-8"?>
<p:tagLst xmlns:p="http://schemas.openxmlformats.org/presentationml/2006/main">
  <p:tag name="KSO_WM_BEAUTIFY_FLAG" val="#wm#"/>
  <p:tag name="KSO_WM_TEMPLATE_CATEGORY" val="custom"/>
  <p:tag name="KSO_WM_TEMPLATE_INDEX" val="20205081"/>
</p:tagLst>
</file>

<file path=ppt/tags/tag263.xml><?xml version="1.0" encoding="utf-8"?>
<p:tagLst xmlns:p="http://schemas.openxmlformats.org/presentationml/2006/main">
  <p:tag name="KSO_WM_BEAUTIFY_FLAG" val="#wm#"/>
  <p:tag name="KSO_WM_TEMPLATE_CATEGORY" val="custom"/>
  <p:tag name="KSO_WM_TEMPLATE_INDEX" val="20205081"/>
</p:tagLst>
</file>

<file path=ppt/tags/tag264.xml><?xml version="1.0" encoding="utf-8"?>
<p:tagLst xmlns:p="http://schemas.openxmlformats.org/presentationml/2006/main">
  <p:tag name="KSO_WM_BEAUTIFY_FLAG" val="#wm#"/>
  <p:tag name="KSO_WM_TEMPLATE_CATEGORY" val="custom"/>
  <p:tag name="KSO_WM_TEMPLATE_INDEX" val="20205081"/>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wm#"/>
  <p:tag name="KSO_WM_TEMPLATE_CATEGORY" val="custom"/>
  <p:tag name="KSO_WM_TEMPLATE_INDEX" val="20205081"/>
</p:tagLst>
</file>

<file path=ppt/tags/tag268.xml><?xml version="1.0" encoding="utf-8"?>
<p:tagLst xmlns:p="http://schemas.openxmlformats.org/presentationml/2006/main">
  <p:tag name="KSO_WM_BEAUTIFY_FLAG" val="#wm#"/>
  <p:tag name="KSO_WM_TEMPLATE_CATEGORY" val="custom"/>
  <p:tag name="KSO_WM_TEMPLATE_INDEX" val="20205081"/>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205081"/>
</p:tagLst>
</file>

<file path=ppt/tags/tag271.xml><?xml version="1.0" encoding="utf-8"?>
<p:tagLst xmlns:p="http://schemas.openxmlformats.org/presentationml/2006/main">
  <p:tag name="KSO_WM_BEAUTIFY_FLAG" val="#wm#"/>
  <p:tag name="KSO_WM_TEMPLATE_CATEGORY" val="custom"/>
  <p:tag name="KSO_WM_TEMPLATE_INDEX" val="20205081"/>
</p:tagLst>
</file>

<file path=ppt/tags/tag272.xml><?xml version="1.0" encoding="utf-8"?>
<p:tagLst xmlns:p="http://schemas.openxmlformats.org/presentationml/2006/main">
  <p:tag name="KSO_WM_BEAUTIFY_FLAG" val="#wm#"/>
  <p:tag name="KSO_WM_TEMPLATE_CATEGORY" val="custom"/>
  <p:tag name="KSO_WM_TEMPLATE_INDEX" val="20205081"/>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wm#"/>
  <p:tag name="KSO_WM_TEMPLATE_CATEGORY" val="custom"/>
  <p:tag name="KSO_WM_TEMPLATE_INDEX" val="20205081"/>
</p:tagLst>
</file>

<file path=ppt/tags/tag276.xml><?xml version="1.0" encoding="utf-8"?>
<p:tagLst xmlns:p="http://schemas.openxmlformats.org/presentationml/2006/main">
  <p:tag name="KSO_WM_BEAUTIFY_FLAG" val="#wm#"/>
  <p:tag name="KSO_WM_TEMPLATE_CATEGORY" val="custom"/>
  <p:tag name="KSO_WM_TEMPLATE_INDEX" val="20205081"/>
</p:tagLst>
</file>

<file path=ppt/tags/tag277.xml><?xml version="1.0" encoding="utf-8"?>
<p:tagLst xmlns:p="http://schemas.openxmlformats.org/presentationml/2006/main">
  <p:tag name="KSO_WM_BEAUTIFY_FLAG" val="#wm#"/>
  <p:tag name="KSO_WM_TEMPLATE_CATEGORY" val="custom"/>
  <p:tag name="KSO_WM_TEMPLATE_INDEX" val="20205081"/>
</p:tagLst>
</file>

<file path=ppt/tags/tag278.xml><?xml version="1.0" encoding="utf-8"?>
<p:tagLst xmlns:p="http://schemas.openxmlformats.org/presentationml/2006/main">
  <p:tag name="KSO_WM_BEAUTIFY_FLAG" val="#wm#"/>
  <p:tag name="KSO_WM_TEMPLATE_CATEGORY" val="custom"/>
  <p:tag name="KSO_WM_TEMPLATE_INDEX" val="20205081"/>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wm#"/>
  <p:tag name="KSO_WM_TEMPLATE_CATEGORY" val="custom"/>
  <p:tag name="KSO_WM_TEMPLATE_INDEX" val="20205081"/>
</p:tagLst>
</file>

<file path=ppt/tags/tag281.xml><?xml version="1.0" encoding="utf-8"?>
<p:tagLst xmlns:p="http://schemas.openxmlformats.org/presentationml/2006/main">
  <p:tag name="KSO_WM_BEAUTIFY_FLAG" val="#wm#"/>
  <p:tag name="KSO_WM_TEMPLATE_CATEGORY" val="custom"/>
  <p:tag name="KSO_WM_TEMPLATE_INDEX" val="20205081"/>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wm#"/>
  <p:tag name="KSO_WM_TEMPLATE_CATEGORY" val="custom"/>
  <p:tag name="KSO_WM_TEMPLATE_INDEX" val="20205081"/>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wm#"/>
  <p:tag name="KSO_WM_TEMPLATE_CATEGORY" val="custom"/>
  <p:tag name="KSO_WM_TEMPLATE_INDEX" val="20205081"/>
</p:tagLst>
</file>

<file path=ppt/tags/tag288.xml><?xml version="1.0" encoding="utf-8"?>
<p:tagLst xmlns:p="http://schemas.openxmlformats.org/presentationml/2006/main">
  <p:tag name="KSO_WM_BEAUTIFY_FLAG" val="#wm#"/>
  <p:tag name="KSO_WM_TEMPLATE_CATEGORY" val="custom"/>
  <p:tag name="KSO_WM_TEMPLATE_INDEX" val="20205081"/>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205081"/>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wm#"/>
  <p:tag name="KSO_WM_TEMPLATE_CATEGORY" val="custom"/>
  <p:tag name="KSO_WM_TEMPLATE_INDEX" val="20205081"/>
</p:tagLst>
</file>

<file path=ppt/tags/tag293.xml><?xml version="1.0" encoding="utf-8"?>
<p:tagLst xmlns:p="http://schemas.openxmlformats.org/presentationml/2006/main">
  <p:tag name="KSO_WM_BEAUTIFY_FLAG" val="#wm#"/>
  <p:tag name="KSO_WM_TEMPLATE_CATEGORY" val="custom"/>
  <p:tag name="KSO_WM_TEMPLATE_INDEX" val="20205081"/>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wm#"/>
  <p:tag name="KSO_WM_TEMPLATE_CATEGORY" val="custom"/>
  <p:tag name="KSO_WM_TEMPLATE_INDEX" val="20205081"/>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wm#"/>
  <p:tag name="KSO_WM_TEMPLATE_CATEGORY" val="custom"/>
  <p:tag name="KSO_WM_TEMPLATE_INDEX" val="20205081"/>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wm#"/>
  <p:tag name="KSO_WM_TEMPLATE_CATEGORY" val="custom"/>
  <p:tag name="KSO_WM_TEMPLATE_INDEX" val="2020508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wm#"/>
  <p:tag name="KSO_WM_TEMPLATE_CATEGORY" val="custom"/>
  <p:tag name="KSO_WM_TEMPLATE_INDEX" val="20205081"/>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wm#"/>
  <p:tag name="KSO_WM_TEMPLATE_CATEGORY" val="custom"/>
  <p:tag name="KSO_WM_TEMPLATE_INDEX" val="20205081"/>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wm#"/>
  <p:tag name="KSO_WM_TEMPLATE_CATEGORY" val="custom"/>
  <p:tag name="KSO_WM_TEMPLATE_INDEX" val="20205081"/>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wm#"/>
  <p:tag name="KSO_WM_TEMPLATE_CATEGORY" val="custom"/>
  <p:tag name="KSO_WM_TEMPLATE_INDEX" val="20205081"/>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wm#"/>
  <p:tag name="KSO_WM_TEMPLATE_CATEGORY" val="custom"/>
  <p:tag name="KSO_WM_TEMPLATE_INDEX" val="2020508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wm#"/>
  <p:tag name="KSO_WM_TEMPLATE_CATEGORY" val="custom"/>
  <p:tag name="KSO_WM_TEMPLATE_INDEX" val="20205081"/>
</p:tagLst>
</file>

<file path=ppt/tags/tag311.xml><?xml version="1.0" encoding="utf-8"?>
<p:tagLst xmlns:p="http://schemas.openxmlformats.org/presentationml/2006/main">
  <p:tag name="KSO_WM_BEAUTIFY_FLAG" val="#wm#"/>
  <p:tag name="KSO_WM_TEMPLATE_CATEGORY" val="custom"/>
  <p:tag name="KSO_WM_TEMPLATE_INDEX" val="20205081"/>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wm#"/>
  <p:tag name="KSO_WM_TEMPLATE_CATEGORY" val="custom"/>
  <p:tag name="KSO_WM_TEMPLATE_INDEX" val="20205081"/>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wm#"/>
  <p:tag name="KSO_WM_TEMPLATE_CATEGORY" val="custom"/>
  <p:tag name="KSO_WM_TEMPLATE_INDEX" val="20205081"/>
</p:tagLst>
</file>

<file path=ppt/tags/tag316.xml><?xml version="1.0" encoding="utf-8"?>
<p:tagLst xmlns:p="http://schemas.openxmlformats.org/presentationml/2006/main">
  <p:tag name="KSO_WM_BEAUTIFY_FLAG" val="#wm#"/>
  <p:tag name="KSO_WM_TEMPLATE_CATEGORY" val="custom"/>
  <p:tag name="KSO_WM_TEMPLATE_INDEX" val="20205081"/>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wm#"/>
  <p:tag name="KSO_WM_TEMPLATE_CATEGORY" val="custom"/>
  <p:tag name="KSO_WM_TEMPLATE_INDEX" val="20205081"/>
</p:tagLst>
</file>

<file path=ppt/tags/tag319.xml><?xml version="1.0" encoding="utf-8"?>
<p:tagLst xmlns:p="http://schemas.openxmlformats.org/presentationml/2006/main">
  <p:tag name="KSO_WM_BEAUTIFY_FLAG" val="#wm#"/>
  <p:tag name="KSO_WM_TEMPLATE_CATEGORY" val="custom"/>
  <p:tag name="KSO_WM_TEMPLATE_INDEX" val="2020508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wm#"/>
  <p:tag name="KSO_WM_TEMPLATE_CATEGORY" val="custom"/>
  <p:tag name="KSO_WM_TEMPLATE_INDEX" val="20205081"/>
</p:tagLst>
</file>

<file path=ppt/tags/tag321.xml><?xml version="1.0" encoding="utf-8"?>
<p:tagLst xmlns:p="http://schemas.openxmlformats.org/presentationml/2006/main">
  <p:tag name="KSO_WM_BEAUTIFY_FLAG" val="#wm#"/>
  <p:tag name="KSO_WM_TEMPLATE_CATEGORY" val="custom"/>
  <p:tag name="KSO_WM_TEMPLATE_INDEX" val="20205081"/>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wm#"/>
  <p:tag name="KSO_WM_TEMPLATE_CATEGORY" val="custom"/>
  <p:tag name="KSO_WM_TEMPLATE_INDEX" val="20205081"/>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wm#"/>
  <p:tag name="KSO_WM_TEMPLATE_CATEGORY" val="custom"/>
  <p:tag name="KSO_WM_TEMPLATE_INDEX" val="20205081"/>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wm#"/>
  <p:tag name="KSO_WM_TEMPLATE_CATEGORY" val="custom"/>
  <p:tag name="KSO_WM_TEMPLATE_INDEX" val="20205081"/>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wm#"/>
  <p:tag name="KSO_WM_TEMPLATE_CATEGORY" val="custom"/>
  <p:tag name="KSO_WM_TEMPLATE_INDEX" val="20205081"/>
</p:tagLst>
</file>

<file path=ppt/tags/tag332.xml><?xml version="1.0" encoding="utf-8"?>
<p:tagLst xmlns:p="http://schemas.openxmlformats.org/presentationml/2006/main">
  <p:tag name="KSO_WM_BEAUTIFY_FLAG" val="#wm#"/>
  <p:tag name="KSO_WM_TEMPLATE_CATEGORY" val="custom"/>
  <p:tag name="KSO_WM_TEMPLATE_INDEX" val="20205081"/>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wm#"/>
  <p:tag name="KSO_WM_TEMPLATE_CATEGORY" val="custom"/>
  <p:tag name="KSO_WM_TEMPLATE_INDEX" val="20205081"/>
</p:tagLst>
</file>

<file path=ppt/tags/tag335.xml><?xml version="1.0" encoding="utf-8"?>
<p:tagLst xmlns:p="http://schemas.openxmlformats.org/presentationml/2006/main">
  <p:tag name="KSO_WM_BEAUTIFY_FLAG" val="#wm#"/>
  <p:tag name="KSO_WM_TEMPLATE_CATEGORY" val="custom"/>
  <p:tag name="KSO_WM_TEMPLATE_INDEX" val="20205081"/>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wm#"/>
  <p:tag name="KSO_WM_TEMPLATE_CATEGORY" val="custom"/>
  <p:tag name="KSO_WM_TEMPLATE_INDEX" val="20205081"/>
</p:tagLst>
</file>

<file path=ppt/tags/tag338.xml><?xml version="1.0" encoding="utf-8"?>
<p:tagLst xmlns:p="http://schemas.openxmlformats.org/presentationml/2006/main">
  <p:tag name="KSO_WM_BEAUTIFY_FLAG" val="#wm#"/>
  <p:tag name="KSO_WM_TEMPLATE_CATEGORY" val="custom"/>
  <p:tag name="KSO_WM_TEMPLATE_INDEX" val="20205081"/>
</p:tagLst>
</file>

<file path=ppt/tags/tag339.xml><?xml version="1.0" encoding="utf-8"?>
<p:tagLst xmlns:p="http://schemas.openxmlformats.org/presentationml/2006/main">
  <p:tag name="KSO_WM_BEAUTIFY_FLAG" val="#wm#"/>
  <p:tag name="KSO_WM_TEMPLATE_CATEGORY" val="custom"/>
  <p:tag name="KSO_WM_TEMPLATE_INDEX" val="2020508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TEMPLATE_CATEGORY" val="custom"/>
  <p:tag name="KSO_WM_TEMPLATE_INDEX" val="20205081"/>
</p:tagLst>
</file>

<file path=ppt/tags/tag341.xml><?xml version="1.0" encoding="utf-8"?>
<p:tagLst xmlns:p="http://schemas.openxmlformats.org/presentationml/2006/main">
  <p:tag name="KSO_WM_BEAUTIFY_FLAG" val="#wm#"/>
  <p:tag name="KSO_WM_TEMPLATE_CATEGORY" val="custom"/>
  <p:tag name="KSO_WM_TEMPLATE_INDEX" val="20205081"/>
</p:tagLst>
</file>

<file path=ppt/tags/tag342.xml><?xml version="1.0" encoding="utf-8"?>
<p:tagLst xmlns:p="http://schemas.openxmlformats.org/presentationml/2006/main">
  <p:tag name="commondata" val="eyJoZGlkIjoiYjMwZGEyYjczMjU5N2Q3NTU0OGE5OWM4YjRlZTM5N2QifQ=="/>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16995</Words>
  <Application>WPS 演示</Application>
  <PresentationFormat>宽屏</PresentationFormat>
  <Paragraphs>1155</Paragraphs>
  <Slides>154</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154</vt:i4>
      </vt:variant>
    </vt:vector>
  </HeadingPairs>
  <TitlesOfParts>
    <vt:vector size="163" baseType="lpstr">
      <vt:lpstr>Arial</vt:lpstr>
      <vt:lpstr>宋体</vt:lpstr>
      <vt:lpstr>Wingdings</vt:lpstr>
      <vt:lpstr>Consolas</vt:lpstr>
      <vt:lpstr>幼圆</vt:lpstr>
      <vt:lpstr>微软雅黑</vt:lpstr>
      <vt:lpstr>Arial Unicode MS</vt:lpstr>
      <vt:lpstr>Calibri</vt:lpstr>
      <vt:lpstr>WPS</vt:lpstr>
      <vt:lpstr>学计算机重要是学思想</vt:lpstr>
      <vt:lpstr>关于 数据 的一切</vt:lpstr>
      <vt:lpstr>参考书</vt:lpstr>
      <vt:lpstr>1 数字系统</vt:lpstr>
      <vt:lpstr>两种数字系统</vt:lpstr>
      <vt:lpstr>非位置化的举个例子——罗马数字系统</vt:lpstr>
      <vt:lpstr>位置化系统</vt:lpstr>
      <vt:lpstr>四种位置化数字系统</vt:lpstr>
      <vt:lpstr>十进制系统Decimal base=10，S={0，1，2，3，4，5，6，7，8，9}</vt:lpstr>
      <vt:lpstr>二进制跟10进制同理 base=2 S={0,1}</vt:lpstr>
      <vt:lpstr>16进制Hexadecimal base=16   S={1,2,3,4,5,6,7,8,9;A(10),B,C,D,E(14),F}</vt:lpstr>
      <vt:lpstr>8进制 octal system base=8 S={1-7}</vt:lpstr>
      <vt:lpstr>进制转换</vt:lpstr>
      <vt:lpstr>多少位够用</vt:lpstr>
      <vt:lpstr>2，16，8转10</vt:lpstr>
      <vt:lpstr>10转2，16，8</vt:lpstr>
      <vt:lpstr>10转2，8，16：整数部分</vt:lpstr>
      <vt:lpstr>10转2，8，16：整数 算法+方法原理</vt:lpstr>
      <vt:lpstr>10转2，8，16：整数部分 实操方法+例子</vt:lpstr>
      <vt:lpstr>10转2:整数 方法2</vt:lpstr>
      <vt:lpstr>10转2，8，16：小数部分</vt:lpstr>
      <vt:lpstr>10转2，16，8：小数 原理</vt:lpstr>
      <vt:lpstr>10转2，16，8：小数 示例</vt:lpstr>
      <vt:lpstr>2与16相互转换</vt:lpstr>
      <vt:lpstr>进制转换实用表</vt:lpstr>
      <vt:lpstr>2与16之间的转换</vt:lpstr>
      <vt:lpstr>2与8相互转换</vt:lpstr>
      <vt:lpstr>2与8的转换</vt:lpstr>
      <vt:lpstr>八进制-十六进制相互转换</vt:lpstr>
      <vt:lpstr>PowerPoint 演示文稿</vt:lpstr>
      <vt:lpstr>2 数据存储</vt:lpstr>
      <vt:lpstr>统一的格式——位模式Bit patterns</vt:lpstr>
      <vt:lpstr>如何存储数字Numbers</vt:lpstr>
      <vt:lpstr>在计算机中，number的表示法</vt:lpstr>
      <vt:lpstr>正整数用的无符号表示法</vt:lpstr>
      <vt:lpstr>正整数——无符号表示法</vt:lpstr>
      <vt:lpstr>有符号整数用的 补码表示法</vt:lpstr>
      <vt:lpstr>有符号整数——补码表示法  1 表示范围</vt:lpstr>
      <vt:lpstr>2如何取一个整数的反码/补码</vt:lpstr>
      <vt:lpstr>3十进制整数与二进制补码的相互转换</vt:lpstr>
      <vt:lpstr>符号加绝对值表示法</vt:lpstr>
      <vt:lpstr>符号加绝对值表示法</vt:lpstr>
      <vt:lpstr>整数表示法小结</vt:lpstr>
      <vt:lpstr>浮点表示法</vt:lpstr>
      <vt:lpstr>浮点表示法如何表示数字</vt:lpstr>
      <vt:lpstr>浮点表示法如何表示数字</vt:lpstr>
      <vt:lpstr>余码系统The Excess system——计算机如何实现浮点表示法</vt:lpstr>
      <vt:lpstr>十进制数和余127码的相互转换</vt:lpstr>
      <vt:lpstr>十进制数和余127码的相互转换：还原</vt:lpstr>
      <vt:lpstr>3 数据运算</vt:lpstr>
      <vt:lpstr>逻辑运算</vt:lpstr>
      <vt:lpstr>4种基本 位层次上的逻辑运算 Logic operations at bit level</vt:lpstr>
      <vt:lpstr>位模式层次上的逻辑运算Logic operations at pattern level NOT</vt:lpstr>
      <vt:lpstr>AND</vt:lpstr>
      <vt:lpstr>OR</vt:lpstr>
      <vt:lpstr>XOR</vt:lpstr>
      <vt:lpstr>移位运算</vt:lpstr>
      <vt:lpstr>简单移位（Simple shift）</vt:lpstr>
      <vt:lpstr>循环移位（circular shift）</vt:lpstr>
      <vt:lpstr>逻辑移位运算Logical shift operations</vt:lpstr>
      <vt:lpstr>算术移位运算Arithmetic operations on integers</vt:lpstr>
      <vt:lpstr>算术运算</vt:lpstr>
      <vt:lpstr>二进制补码的加减 Addition and subtraction for two’s complement integers</vt:lpstr>
      <vt:lpstr>多模态信息的存储</vt:lpstr>
      <vt:lpstr>multimedia information</vt:lpstr>
      <vt:lpstr>如何存储文本</vt:lpstr>
      <vt:lpstr>在一门语言中，多少位模式表示字符号够用？</vt:lpstr>
      <vt:lpstr>UNICODE简单介绍</vt:lpstr>
      <vt:lpstr>如何存储音频</vt:lpstr>
      <vt:lpstr>音频存储</vt:lpstr>
      <vt:lpstr>如何存储图像</vt:lpstr>
      <vt:lpstr>存储图像1——光栅图/位图Raster graphics (or bitmap graphics)</vt:lpstr>
      <vt:lpstr>像素编码技术1 真彩色True-Color</vt:lpstr>
      <vt:lpstr>像素编码技术2：索引色</vt:lpstr>
      <vt:lpstr>存储图像2：矢量图Vector graphics</vt:lpstr>
      <vt:lpstr>如何存储视频</vt:lpstr>
      <vt:lpstr>存储视频</vt:lpstr>
      <vt:lpstr>数据压缩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数据结构</vt:lpstr>
      <vt:lpstr>数组</vt:lpstr>
      <vt:lpstr>数组ARRAYS</vt:lpstr>
      <vt:lpstr>数组的应用和操作</vt:lpstr>
      <vt:lpstr>记录</vt:lpstr>
      <vt:lpstr>记录</vt:lpstr>
      <vt:lpstr>记录数组</vt:lpstr>
      <vt:lpstr>链表</vt:lpstr>
      <vt:lpstr>链表的组成</vt:lpstr>
      <vt:lpstr>数组与链表</vt:lpstr>
      <vt:lpstr>链表操作</vt:lpstr>
      <vt:lpstr>抽象数据结构</vt:lpstr>
      <vt:lpstr>PowerPoint 演示文稿</vt:lpstr>
      <vt:lpstr>PowerPoint 演示文稿</vt:lpstr>
      <vt:lpstr>算法</vt:lpstr>
      <vt:lpstr>PowerPoint 演示文稿</vt:lpstr>
      <vt:lpstr>数据在计算机中 存储和运算的位置</vt:lpstr>
      <vt:lpstr>ALU，Data registers，</vt:lpstr>
      <vt:lpstr>主存储器</vt:lpstr>
      <vt:lpstr>位模式的地址</vt:lpstr>
      <vt:lpstr>数据文件结构</vt:lpstr>
      <vt:lpstr>文件和文件存储</vt:lpstr>
      <vt:lpstr>检索文件里的数据</vt:lpstr>
      <vt:lpstr>文件结构</vt:lpstr>
      <vt:lpstr>顺序文件</vt:lpstr>
      <vt:lpstr>顺序文件</vt:lpstr>
      <vt:lpstr>更新顺序文件Updating sequential files</vt:lpstr>
      <vt:lpstr>更新过程</vt:lpstr>
      <vt:lpstr>随机存取——索引文件</vt:lpstr>
      <vt:lpstr>索引文件 indexed files &amp;倒排文档 Inverted files</vt:lpstr>
      <vt:lpstr>存取索引文件中的记录步骤</vt:lpstr>
      <vt:lpstr>散列文件</vt:lpstr>
      <vt:lpstr>散列文件中的键-地址映射</vt:lpstr>
      <vt:lpstr>散列方法——直接散列法Direct hashing</vt:lpstr>
      <vt:lpstr>散列方法——求模法/除余散列法 Modulo division hashing/division remainder hashing</vt:lpstr>
      <vt:lpstr>散列方法——数字析取散列法Digit extraction hashing</vt:lpstr>
      <vt:lpstr>冲突Collision</vt:lpstr>
      <vt:lpstr>冲突解决法Collision resolution ——开放寻址法Open addressing</vt:lpstr>
      <vt:lpstr>链表解决法 Linked list resolution</vt:lpstr>
      <vt:lpstr>桶散列法Bucket hashing</vt:lpstr>
      <vt:lpstr>目录</vt:lpstr>
      <vt:lpstr>文件目录</vt:lpstr>
      <vt:lpstr>unix目录</vt:lpstr>
      <vt:lpstr>绝对路径和相对路径</vt:lpstr>
      <vt:lpstr>二进制文件&amp;文本文件</vt:lpstr>
      <vt:lpstr>text file</vt:lpstr>
      <vt:lpstr>Binary files</vt:lpstr>
      <vt:lpstr>数据库</vt:lpstr>
      <vt:lpstr>为什么有数据库——数据库的优点</vt:lpstr>
      <vt:lpstr>数据库管理系统DBMS</vt:lpstr>
      <vt:lpstr>PowerPoint 演示文稿</vt:lpstr>
      <vt:lpstr>数据库体系结构</vt:lpstr>
      <vt:lpstr>数据库模型</vt:lpstr>
      <vt:lpstr>关系型数据库</vt:lpstr>
      <vt:lpstr>关系型数据库</vt:lpstr>
      <vt:lpstr>SQL语句举例</vt:lpstr>
      <vt:lpstr>数据库设计</vt:lpstr>
      <vt:lpstr>数据库规范化</vt:lpstr>
      <vt:lpstr>其他数据库模型</vt:lpstr>
      <vt:lpstr>分布式数据库</vt:lpstr>
      <vt:lpstr>面向对象数据库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于璐</cp:lastModifiedBy>
  <cp:revision>178</cp:revision>
  <dcterms:created xsi:type="dcterms:W3CDTF">1900-01-01T00:00:00Z</dcterms:created>
  <dcterms:modified xsi:type="dcterms:W3CDTF">2023-11-20T14:16:29Z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39B3565C6607435E80157071361CCD8B_11</vt:lpwstr>
  </property>
</Properties>
</file>